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705" r:id="rId2"/>
    <p:sldId id="706" r:id="rId3"/>
    <p:sldId id="707" r:id="rId4"/>
    <p:sldId id="708" r:id="rId5"/>
    <p:sldId id="722" r:id="rId6"/>
    <p:sldId id="723" r:id="rId7"/>
    <p:sldId id="724" r:id="rId8"/>
    <p:sldId id="731" r:id="rId9"/>
    <p:sldId id="730" r:id="rId10"/>
    <p:sldId id="729" r:id="rId11"/>
    <p:sldId id="748" r:id="rId12"/>
    <p:sldId id="733" r:id="rId13"/>
    <p:sldId id="734" r:id="rId14"/>
    <p:sldId id="745" r:id="rId15"/>
    <p:sldId id="737" r:id="rId16"/>
    <p:sldId id="738" r:id="rId17"/>
    <p:sldId id="739" r:id="rId18"/>
    <p:sldId id="740" r:id="rId19"/>
    <p:sldId id="741" r:id="rId20"/>
    <p:sldId id="742" r:id="rId21"/>
    <p:sldId id="743" r:id="rId22"/>
    <p:sldId id="681" r:id="rId23"/>
    <p:sldId id="679" r:id="rId24"/>
    <p:sldId id="735" r:id="rId25"/>
    <p:sldId id="736" r:id="rId26"/>
    <p:sldId id="747" r:id="rId27"/>
    <p:sldId id="746" r:id="rId28"/>
    <p:sldId id="266" r:id="rId29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B1A277C1-BA6A-4CAE-B098-7EB96292A569}">
          <p14:sldIdLst>
            <p14:sldId id="705"/>
            <p14:sldId id="706"/>
            <p14:sldId id="707"/>
            <p14:sldId id="708"/>
            <p14:sldId id="722"/>
            <p14:sldId id="723"/>
            <p14:sldId id="724"/>
            <p14:sldId id="731"/>
            <p14:sldId id="730"/>
            <p14:sldId id="729"/>
            <p14:sldId id="748"/>
            <p14:sldId id="733"/>
            <p14:sldId id="734"/>
            <p14:sldId id="745"/>
            <p14:sldId id="737"/>
            <p14:sldId id="738"/>
            <p14:sldId id="739"/>
            <p14:sldId id="740"/>
            <p14:sldId id="741"/>
            <p14:sldId id="742"/>
            <p14:sldId id="743"/>
            <p14:sldId id="681"/>
            <p14:sldId id="679"/>
            <p14:sldId id="735"/>
            <p14:sldId id="736"/>
            <p14:sldId id="747"/>
            <p14:sldId id="746"/>
          </p14:sldIdLst>
        </p14:section>
        <p14:section name="Sección sin título" id="{7624DCA5-AAC5-4BE9-86C9-666F13076B4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2FDE06-0FE6-40F1-B60D-AE0E226F50A5}" type="datetimeFigureOut">
              <a:rPr lang="es-MX" smtClean="0"/>
              <a:t>25/06/2026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123B8E-9685-4B96-9A80-4529F12011D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18912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807C9-133A-40E4-8E56-B2EE1400BBD4}" type="slidenum">
              <a:rPr lang="es-MX" smtClean="0"/>
              <a:t>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91818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41048C-3F92-4E5D-95F6-67DA32C4003D}" type="slidenum">
              <a:rPr lang="es-MX" smtClean="0"/>
              <a:t>12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86729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032BB3-4904-41D1-9747-BC1B9790E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B1DDC06-9C2C-4A41-8193-0F02F54906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24D4F3-8638-4F2D-A493-6AD5EF67A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26723-A994-49A2-AD1D-7E8D67A96237}" type="datetimeFigureOut">
              <a:rPr lang="es-MX" smtClean="0"/>
              <a:t>25/06/2026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E6D927-8A40-4E3C-BD7F-3DF8D6AB0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AC6BF8-C9F4-4C5E-B342-A7546DAB9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E04E1-2C35-4162-B258-0375053C182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39840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F9F1C9-6E15-41CB-853D-DAEF0C692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7DD1DAB-0030-48EE-BF8C-89E07F0EF6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8ED05CC-D6E2-4D96-B09A-63354FDC9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26723-A994-49A2-AD1D-7E8D67A96237}" type="datetimeFigureOut">
              <a:rPr lang="es-MX" smtClean="0"/>
              <a:t>25/06/2026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029EDF-8C77-4401-922E-2502B0BDE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9A0ACF-7750-4CA8-9FCA-FF76DB79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E04E1-2C35-4162-B258-0375053C182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99199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CC9B29F-99B5-4792-B8C9-9B6E072BD6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07B6958-AC8F-4B89-877D-4171A39841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EA33FE-CC51-4DE5-8DAE-571A389C3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26723-A994-49A2-AD1D-7E8D67A96237}" type="datetimeFigureOut">
              <a:rPr lang="es-MX" smtClean="0"/>
              <a:t>25/06/2026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4345C17-6A1E-4079-8B21-D150D9557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82B812-D498-4AA4-B9A5-704747D59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E04E1-2C35-4162-B258-0375053C182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5392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FD0430-977D-4D16-B8C8-E393DE8C1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FDDB35-7B16-4236-AAF6-4D2DAD569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AF83239-D65F-4A56-B807-2551A9C64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26723-A994-49A2-AD1D-7E8D67A96237}" type="datetimeFigureOut">
              <a:rPr lang="es-MX" smtClean="0"/>
              <a:t>25/06/2026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5861F69-07A5-4DC2-B5A0-4BA9898AB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161ADE-1103-4378-B8D8-190A6EEBE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E04E1-2C35-4162-B258-0375053C182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42354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FD7859-0A78-49D6-9F33-022CC13A7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D5AC86-0108-43FF-ADA4-36640F331A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445E98-F78A-44FF-9EDE-F9607F79C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26723-A994-49A2-AD1D-7E8D67A96237}" type="datetimeFigureOut">
              <a:rPr lang="es-MX" smtClean="0"/>
              <a:t>25/06/2026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F6082D-F7E3-4B48-AE93-4FC0914D0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100A956-A73D-40FE-8C1D-FC7B5C32B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E04E1-2C35-4162-B258-0375053C182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10511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9110DF-88B8-4141-A9B8-5408B4F9D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A9E59D-BE63-41F9-B4E2-205383D4BD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BFA2BD-A26C-425A-9FCF-C437D7087A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58CBFCB-CAFC-4AFB-ABD4-6717F4C0E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26723-A994-49A2-AD1D-7E8D67A96237}" type="datetimeFigureOut">
              <a:rPr lang="es-MX" smtClean="0"/>
              <a:t>25/06/2026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C344591-DC42-48F8-BBB0-BDBCD5BD5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82E8F8E-B08A-42F9-BC54-A104774AD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E04E1-2C35-4162-B258-0375053C182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49823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1D6CFF-4DE4-4E72-9867-31ED94F21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FFFF6CF-A5B0-4A3B-B4EC-613AD6A07D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B2EF7A5-A927-4EDE-9A48-5218DACCA3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BA360A5-9F85-4D29-979D-C3C13679B9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708B997-6EFD-4151-832B-6649381C0A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95B22EE-48A4-47DF-B96A-0600DEE46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26723-A994-49A2-AD1D-7E8D67A96237}" type="datetimeFigureOut">
              <a:rPr lang="es-MX" smtClean="0"/>
              <a:t>25/06/2026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A147657-2D32-497A-8D15-FA3E45A1D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E617154-A497-4CF3-B420-4D91932BB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E04E1-2C35-4162-B258-0375053C182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84635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61BEEA-326A-421E-BCC0-EB780C98B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1314EDC-70FC-4689-B144-9ED68B99F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26723-A994-49A2-AD1D-7E8D67A96237}" type="datetimeFigureOut">
              <a:rPr lang="es-MX" smtClean="0"/>
              <a:t>25/06/2026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1369A40-90CA-436D-904B-87C3265CC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401F050-D7C0-45F2-B8EB-ABDB07D6B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E04E1-2C35-4162-B258-0375053C182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86982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F59EE17-E845-4BCE-8FB0-095F9B257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26723-A994-49A2-AD1D-7E8D67A96237}" type="datetimeFigureOut">
              <a:rPr lang="es-MX" smtClean="0"/>
              <a:t>25/06/2026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4291CD1-0399-49A0-8938-0C8AD6768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F11B9DA-8934-4EF4-BED6-BEED134D2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E04E1-2C35-4162-B258-0375053C182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22533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43E0D2-160F-4EA5-967E-50CD5E1D3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C7088E-3E4A-473F-89BE-4C695BB8E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7E0A902-C4E2-46F3-AEAD-5487D6A4C9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EFC4A79-593C-4111-A566-9AD093E1C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26723-A994-49A2-AD1D-7E8D67A96237}" type="datetimeFigureOut">
              <a:rPr lang="es-MX" smtClean="0"/>
              <a:t>25/06/2026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1F700F8-1A19-4801-B7AD-69B25ED3A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FA8952F-BF2B-458D-B4E3-FFBD69E8C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E04E1-2C35-4162-B258-0375053C182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46007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77C787-1F6F-4102-AC14-BB0013CBE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B15D548-60DC-4A99-ABEC-798CD595D8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3459BEC-1BE8-4298-B2A7-7263DE63DC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340FEC8-18B0-4E8B-8BA0-3149A7816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26723-A994-49A2-AD1D-7E8D67A96237}" type="datetimeFigureOut">
              <a:rPr lang="es-MX" smtClean="0"/>
              <a:t>25/06/2026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588A6B0-D5ED-4E09-8AA5-3CE15A3E1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1F787A9-9EFF-4744-AFEA-1A506CDFC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E04E1-2C35-4162-B258-0375053C182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57595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DE06ABF-D33C-45BB-AD86-ACEA2D438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3F92F80-5C77-4BB3-BF8B-9255494C69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7B77B1B-5794-48BA-AD8A-FC0D022608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26723-A994-49A2-AD1D-7E8D67A96237}" type="datetimeFigureOut">
              <a:rPr lang="es-MX" smtClean="0"/>
              <a:t>25/06/2026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B76F17B-1CA5-401F-B7E8-59730C516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1D2AAA-8182-4A39-BC4F-C70038D488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E04E1-2C35-4162-B258-0375053C182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15961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at.unam.mx/es/metametrics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iblat.unam.mx/es/metametrics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iblat.unam.mx/es/indicadores/coautoria-pais/disciplina/multidisciplinaria/revista/andamios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iblat.unam.mx/es/indicadores/productividad-exogenah/disciplina/multidisciplinaria/revista/andamios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at.unam.mx/es/indicadores/frecuencias-institucion-documentoh/disciplina/multidisciplinaria/revista/andamios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iblat.unam.mx/es/indicadores/productividad-exogenah/disciplina/multidisciplinaria/revista/andamios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hyperlink" Target="https://clase.dgb.unam.mx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10" Type="http://schemas.openxmlformats.org/officeDocument/2006/relationships/image" Target="../media/image9.jpg"/><Relationship Id="rId4" Type="http://schemas.openxmlformats.org/officeDocument/2006/relationships/image" Target="../media/image4.jpe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at.unam.mx/es/indicadores/coautoria-pais/disciplina/multidisciplinaria/revista/andamios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at.unam.mx/es/nucleorevistas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at.unam.mx/es/nucleorevistas" TargetMode="Externa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hyperlink" Target="https://biblat.unam.mx/" TargetMode="External"/><Relationship Id="rId7" Type="http://schemas.openxmlformats.org/officeDocument/2006/relationships/hyperlink" Target="https://orcid.org/0000-0002-1316-4632" TargetMode="Externa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biblat@dgb.unam.mx" TargetMode="External"/><Relationship Id="rId5" Type="http://schemas.openxmlformats.org/officeDocument/2006/relationships/image" Target="../media/image11.png"/><Relationship Id="rId10" Type="http://schemas.openxmlformats.org/officeDocument/2006/relationships/image" Target="../media/image2.png"/><Relationship Id="rId4" Type="http://schemas.openxmlformats.org/officeDocument/2006/relationships/image" Target="../media/image52.jpeg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biblat.unam.mx/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BD628EF-F5DE-4D0A-AC4A-0082C43206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0" y="0"/>
            <a:ext cx="5486400" cy="68580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11BF4DBB-F55D-4BB2-AB2C-B991F214CDFE}"/>
              </a:ext>
            </a:extLst>
          </p:cNvPr>
          <p:cNvSpPr/>
          <p:nvPr/>
        </p:nvSpPr>
        <p:spPr>
          <a:xfrm>
            <a:off x="5816600" y="166007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b="1" dirty="0">
                <a:solidFill>
                  <a:schemeClr val="bg1">
                    <a:lumMod val="65000"/>
                  </a:schemeClr>
                </a:solidFill>
                <a:latin typeface="Helvetica" panose="020B0604020202020204" pitchFamily="34" charset="0"/>
              </a:rPr>
              <a:t>CONVERSATORIO</a:t>
            </a:r>
          </a:p>
          <a:p>
            <a:endParaRPr lang="es-ES" b="1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r>
              <a:rPr lang="es-ES" b="1" dirty="0">
                <a:solidFill>
                  <a:srgbClr val="333333"/>
                </a:solidFill>
                <a:latin typeface="Helvetica" panose="020B0604020202020204" pitchFamily="34" charset="0"/>
              </a:rPr>
              <a:t>Los indizadores se presentan y comparan: herramientas y tecnologías para visibilizar la calidad de las revistas</a:t>
            </a:r>
          </a:p>
          <a:p>
            <a:endParaRPr lang="es-ES" b="1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endParaRPr lang="es-ES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r>
              <a:rPr lang="es-ES" b="1" dirty="0">
                <a:solidFill>
                  <a:srgbClr val="00B0F0"/>
                </a:solidFill>
                <a:latin typeface="Helvetica" panose="020B0604020202020204" pitchFamily="34" charset="0"/>
              </a:rPr>
              <a:t>Jorge Polanco Cortés </a:t>
            </a:r>
            <a:r>
              <a:rPr lang="es-ES" dirty="0">
                <a:solidFill>
                  <a:srgbClr val="333333"/>
                </a:solidFill>
                <a:latin typeface="Helvetica" panose="020B0604020202020204" pitchFamily="34" charset="0"/>
              </a:rPr>
              <a:t>(</a:t>
            </a:r>
            <a:r>
              <a:rPr lang="es-ES" dirty="0" err="1">
                <a:solidFill>
                  <a:srgbClr val="333333"/>
                </a:solidFill>
                <a:latin typeface="Helvetica" panose="020B0604020202020204" pitchFamily="34" charset="0"/>
              </a:rPr>
              <a:t>Latindex</a:t>
            </a:r>
            <a:r>
              <a:rPr lang="es-ES" dirty="0">
                <a:solidFill>
                  <a:srgbClr val="333333"/>
                </a:solidFill>
                <a:latin typeface="Helvetica" panose="020B0604020202020204" pitchFamily="34" charset="0"/>
              </a:rPr>
              <a:t> – Costa Rica)</a:t>
            </a:r>
          </a:p>
          <a:p>
            <a:endParaRPr lang="es-ES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r>
              <a:rPr lang="es-ES" b="1" dirty="0" err="1">
                <a:solidFill>
                  <a:srgbClr val="00B0F0"/>
                </a:solidFill>
                <a:latin typeface="Helvetica" panose="020B0604020202020204" pitchFamily="34" charset="0"/>
              </a:rPr>
              <a:t>Gimena</a:t>
            </a:r>
            <a:r>
              <a:rPr lang="es-ES" b="1" dirty="0">
                <a:solidFill>
                  <a:srgbClr val="00B0F0"/>
                </a:solidFill>
                <a:latin typeface="Helvetica" panose="020B0604020202020204" pitchFamily="34" charset="0"/>
              </a:rPr>
              <a:t> del Río </a:t>
            </a:r>
            <a:r>
              <a:rPr lang="es-ES" b="1" dirty="0" err="1">
                <a:solidFill>
                  <a:srgbClr val="00B0F0"/>
                </a:solidFill>
                <a:latin typeface="Helvetica" panose="020B0604020202020204" pitchFamily="34" charset="0"/>
              </a:rPr>
              <a:t>Riande</a:t>
            </a:r>
            <a:r>
              <a:rPr lang="es-ES" b="1" dirty="0">
                <a:solidFill>
                  <a:srgbClr val="00B0F0"/>
                </a:solidFill>
                <a:latin typeface="Helvetica" panose="020B0604020202020204" pitchFamily="34" charset="0"/>
              </a:rPr>
              <a:t> </a:t>
            </a:r>
            <a:r>
              <a:rPr lang="es-ES" dirty="0">
                <a:solidFill>
                  <a:srgbClr val="333333"/>
                </a:solidFill>
                <a:latin typeface="Helvetica" panose="020B0604020202020204" pitchFamily="34" charset="0"/>
              </a:rPr>
              <a:t>(Representante para América Latina de DOAJ – </a:t>
            </a:r>
            <a:r>
              <a:rPr lang="es-ES" dirty="0" err="1">
                <a:solidFill>
                  <a:srgbClr val="333333"/>
                </a:solidFill>
                <a:latin typeface="Helvetica" panose="020B0604020202020204" pitchFamily="34" charset="0"/>
              </a:rPr>
              <a:t>Denmark</a:t>
            </a:r>
            <a:r>
              <a:rPr lang="es-ES" dirty="0">
                <a:solidFill>
                  <a:srgbClr val="333333"/>
                </a:solidFill>
                <a:latin typeface="Helvetica" panose="020B0604020202020204" pitchFamily="34" charset="0"/>
              </a:rPr>
              <a:t>)</a:t>
            </a:r>
          </a:p>
          <a:p>
            <a:endParaRPr lang="es-ES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r>
              <a:rPr lang="es-ES" b="1" dirty="0">
                <a:solidFill>
                  <a:srgbClr val="00B0F0"/>
                </a:solidFill>
                <a:latin typeface="Helvetica" panose="020B0604020202020204" pitchFamily="34" charset="0"/>
              </a:rPr>
              <a:t>Antonio Sánchez Pereyra </a:t>
            </a:r>
            <a:r>
              <a:rPr lang="es-ES" dirty="0">
                <a:solidFill>
                  <a:srgbClr val="333333"/>
                </a:solidFill>
                <a:latin typeface="Helvetica" panose="020B0604020202020204" pitchFamily="34" charset="0"/>
              </a:rPr>
              <a:t>(Clase / Periódica / BIBLAT – México)</a:t>
            </a:r>
          </a:p>
          <a:p>
            <a:endParaRPr lang="es-ES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r>
              <a:rPr lang="es-ES" b="1" dirty="0">
                <a:solidFill>
                  <a:srgbClr val="00B0F0"/>
                </a:solidFill>
                <a:latin typeface="Helvetica" panose="020B0604020202020204" pitchFamily="34" charset="0"/>
              </a:rPr>
              <a:t>Laura López Martínez </a:t>
            </a:r>
            <a:r>
              <a:rPr lang="es-ES" dirty="0">
                <a:solidFill>
                  <a:srgbClr val="333333"/>
                </a:solidFill>
                <a:latin typeface="Helvetica" panose="020B0604020202020204" pitchFamily="34" charset="0"/>
              </a:rPr>
              <a:t>(Dialnet – España).</a:t>
            </a:r>
          </a:p>
          <a:p>
            <a:endParaRPr lang="es-ES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endParaRPr lang="es-ES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r>
              <a:rPr lang="es-ES" u="sng" dirty="0">
                <a:solidFill>
                  <a:srgbClr val="333333"/>
                </a:solidFill>
                <a:latin typeface="Helvetica" panose="020B0604020202020204" pitchFamily="34" charset="0"/>
              </a:rPr>
              <a:t>Modera</a:t>
            </a:r>
            <a:r>
              <a:rPr lang="es-ES" dirty="0">
                <a:solidFill>
                  <a:srgbClr val="333333"/>
                </a:solidFill>
                <a:latin typeface="Helvetica" panose="020B0604020202020204" pitchFamily="34" charset="0"/>
              </a:rPr>
              <a:t>: </a:t>
            </a:r>
            <a:r>
              <a:rPr lang="es-ES" b="1" dirty="0">
                <a:solidFill>
                  <a:srgbClr val="00B0F0"/>
                </a:solidFill>
                <a:latin typeface="Helvetica" panose="020B0604020202020204" pitchFamily="34" charset="0"/>
              </a:rPr>
              <a:t>Jenny Pontón-Cevallos </a:t>
            </a:r>
            <a:r>
              <a:rPr lang="es-ES" dirty="0">
                <a:solidFill>
                  <a:srgbClr val="333333"/>
                </a:solidFill>
                <a:latin typeface="Helvetica" panose="020B0604020202020204" pitchFamily="34" charset="0"/>
              </a:rPr>
              <a:t>(FLACSO. Sede Académica Ecuador).</a:t>
            </a:r>
            <a:endParaRPr lang="es-ES" b="0" i="0" dirty="0">
              <a:solidFill>
                <a:srgbClr val="333333"/>
              </a:solidFill>
              <a:effectLst/>
              <a:latin typeface="Helvetica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3EB26DF-6CE6-4857-BDF5-84EAC30242EA}"/>
              </a:ext>
            </a:extLst>
          </p:cNvPr>
          <p:cNvSpPr txBox="1"/>
          <p:nvPr/>
        </p:nvSpPr>
        <p:spPr>
          <a:xfrm>
            <a:off x="7450667" y="6322661"/>
            <a:ext cx="4461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65000"/>
                  </a:schemeClr>
                </a:solidFill>
              </a:rPr>
              <a:t>viernes 26 junio, 2026</a:t>
            </a:r>
            <a:endParaRPr lang="es-MX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327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9698887-3FCE-F014-6C6F-30111479A4B6}"/>
              </a:ext>
            </a:extLst>
          </p:cNvPr>
          <p:cNvSpPr txBox="1"/>
          <p:nvPr/>
        </p:nvSpPr>
        <p:spPr>
          <a:xfrm>
            <a:off x="863600" y="112276"/>
            <a:ext cx="5563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chemeClr val="accent2"/>
                </a:solidFill>
              </a:rPr>
              <a:t>criterios de selección </a:t>
            </a:r>
            <a:r>
              <a:rPr lang="es-MX" sz="3200" b="1" dirty="0">
                <a:solidFill>
                  <a:schemeClr val="accent2"/>
                </a:solidFill>
              </a:rPr>
              <a:t>BIBLAT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57D0455-5370-D6D9-2A13-33858F088A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33" t="8518" r="13750" b="6297"/>
          <a:stretch/>
        </p:blipFill>
        <p:spPr>
          <a:xfrm>
            <a:off x="982578" y="584200"/>
            <a:ext cx="9922042" cy="600912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4DF6CDA-5CFE-AF79-913B-D184B0382F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166" t="19630" r="13750" b="36667"/>
          <a:stretch/>
        </p:blipFill>
        <p:spPr>
          <a:xfrm>
            <a:off x="406400" y="2514600"/>
            <a:ext cx="10803022" cy="4343400"/>
          </a:xfrm>
          <a:prstGeom prst="rect">
            <a:avLst/>
          </a:prstGeom>
        </p:spPr>
      </p:pic>
      <p:sp>
        <p:nvSpPr>
          <p:cNvPr id="3" name="Flecha: a la derecha 2">
            <a:extLst>
              <a:ext uri="{FF2B5EF4-FFF2-40B4-BE49-F238E27FC236}">
                <a16:creationId xmlns:a16="http://schemas.microsoft.com/office/drawing/2014/main" id="{8EBBEA57-6952-4FEF-8242-8EBF535057C8}"/>
              </a:ext>
            </a:extLst>
          </p:cNvPr>
          <p:cNvSpPr/>
          <p:nvPr/>
        </p:nvSpPr>
        <p:spPr>
          <a:xfrm>
            <a:off x="6426700" y="1741924"/>
            <a:ext cx="1075267" cy="50800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50800" dist="177800" dir="8100000" algn="tr" rotWithShape="0">
              <a:srgbClr val="FFFF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17427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753322B-1AA8-82A8-B8F9-5565630E1B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179" t="11212" r="21642" b="8608"/>
          <a:stretch>
            <a:fillRect/>
          </a:stretch>
        </p:blipFill>
        <p:spPr>
          <a:xfrm>
            <a:off x="1742364" y="1101987"/>
            <a:ext cx="8407021" cy="5727097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94ED1F64-00E8-C62C-F29F-841488F857B1}"/>
              </a:ext>
            </a:extLst>
          </p:cNvPr>
          <p:cNvSpPr txBox="1">
            <a:spLocks/>
          </p:cNvSpPr>
          <p:nvPr/>
        </p:nvSpPr>
        <p:spPr>
          <a:xfrm>
            <a:off x="688075" y="0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b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MetaMetrics</a:t>
            </a:r>
            <a:r>
              <a:rPr lang="es-MX"/>
              <a:t>: </a:t>
            </a:r>
            <a:br>
              <a:rPr lang="es-MX"/>
            </a:br>
            <a:r>
              <a:rPr lang="es-MX"/>
              <a:t>validador de calidad de metadatos en OJS</a:t>
            </a:r>
            <a:endParaRPr lang="es-MX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B39E02BF-8BE2-6B6E-3372-2E015D807619}"/>
              </a:ext>
            </a:extLst>
          </p:cNvPr>
          <p:cNvSpPr/>
          <p:nvPr/>
        </p:nvSpPr>
        <p:spPr>
          <a:xfrm>
            <a:off x="6687404" y="6049599"/>
            <a:ext cx="5227092" cy="461665"/>
          </a:xfrm>
          <a:prstGeom prst="rect">
            <a:avLst/>
          </a:prstGeom>
          <a:solidFill>
            <a:schemeClr val="accent4"/>
          </a:solidFill>
          <a:effectLst>
            <a:outerShdw blurRad="50800" dist="2159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s-MX" sz="2400" dirty="0">
                <a:hlinkClick r:id="rId3"/>
              </a:rPr>
              <a:t>https://biblat.unam.mx/es/metametrics</a:t>
            </a:r>
            <a:r>
              <a:rPr lang="es-MX" sz="2400" dirty="0"/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32AD9E1-8724-26FC-096D-FD2D55B0133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5149" t="23083" r="36549" b="69872"/>
          <a:stretch>
            <a:fillRect/>
          </a:stretch>
        </p:blipFill>
        <p:spPr>
          <a:xfrm>
            <a:off x="6156960" y="2003510"/>
            <a:ext cx="1698171" cy="774525"/>
          </a:xfrm>
          <a:prstGeom prst="rect">
            <a:avLst/>
          </a:prstGeom>
          <a:effectLst>
            <a:outerShdw blurRad="50800" dist="1524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A48774DD-324D-14A9-D7A4-E5767F1AD12E}"/>
              </a:ext>
            </a:extLst>
          </p:cNvPr>
          <p:cNvSpPr txBox="1"/>
          <p:nvPr/>
        </p:nvSpPr>
        <p:spPr>
          <a:xfrm>
            <a:off x="3374504" y="5443563"/>
            <a:ext cx="3116239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solidFill>
                  <a:srgbClr val="FF0000"/>
                </a:solidFill>
              </a:rPr>
              <a:t>Elegir período</a:t>
            </a: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C6847EA7-3E61-632D-A9F2-C470AB606702}"/>
              </a:ext>
            </a:extLst>
          </p:cNvPr>
          <p:cNvCxnSpPr/>
          <p:nvPr/>
        </p:nvCxnSpPr>
        <p:spPr>
          <a:xfrm flipH="1">
            <a:off x="2881757" y="5713558"/>
            <a:ext cx="70968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045C81EA-EC7C-D0BB-418A-56BA0175CC05}"/>
              </a:ext>
            </a:extLst>
          </p:cNvPr>
          <p:cNvSpPr txBox="1"/>
          <p:nvPr/>
        </p:nvSpPr>
        <p:spPr>
          <a:xfrm>
            <a:off x="3461591" y="3818356"/>
            <a:ext cx="3116239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Introducir URL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4740586-F1B8-9F64-F72A-FE5FF9BC4AA5}"/>
              </a:ext>
            </a:extLst>
          </p:cNvPr>
          <p:cNvSpPr txBox="1"/>
          <p:nvPr/>
        </p:nvSpPr>
        <p:spPr>
          <a:xfrm>
            <a:off x="6893826" y="4713776"/>
            <a:ext cx="3116239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solidFill>
                  <a:srgbClr val="FF0000"/>
                </a:solidFill>
              </a:rPr>
              <a:t>¡ arrancar !</a:t>
            </a:r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12D21059-D3F7-5695-7A00-0AC44E80E5A5}"/>
              </a:ext>
            </a:extLst>
          </p:cNvPr>
          <p:cNvCxnSpPr>
            <a:cxnSpLocks/>
          </p:cNvCxnSpPr>
          <p:nvPr/>
        </p:nvCxnSpPr>
        <p:spPr>
          <a:xfrm flipH="1">
            <a:off x="6156960" y="4975386"/>
            <a:ext cx="95794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34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0DC8EFA-0FD0-4151-95BE-15C4E7FECF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28" t="67416" r="928" b="11088"/>
          <a:stretch>
            <a:fillRect/>
          </a:stretch>
        </p:blipFill>
        <p:spPr>
          <a:xfrm>
            <a:off x="116306" y="1933303"/>
            <a:ext cx="11782698" cy="137595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32BF6EC-E5E7-4A64-84FC-3DCA47014E9D}"/>
              </a:ext>
            </a:extLst>
          </p:cNvPr>
          <p:cNvSpPr txBox="1"/>
          <p:nvPr/>
        </p:nvSpPr>
        <p:spPr>
          <a:xfrm>
            <a:off x="116306" y="0"/>
            <a:ext cx="5979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hlinkClick r:id="rId4"/>
              </a:rPr>
              <a:t>https://biblat.unam.mx/es/metametrics</a:t>
            </a:r>
            <a:r>
              <a:rPr lang="es-MX" sz="2400" dirty="0"/>
              <a:t> 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DB758493-E950-4759-B255-0274FD36507A}"/>
              </a:ext>
            </a:extLst>
          </p:cNvPr>
          <p:cNvSpPr/>
          <p:nvPr/>
        </p:nvSpPr>
        <p:spPr>
          <a:xfrm>
            <a:off x="4062204" y="2417426"/>
            <a:ext cx="589548" cy="625642"/>
          </a:xfrm>
          <a:prstGeom prst="ellipse">
            <a:avLst/>
          </a:prstGeom>
          <a:solidFill>
            <a:srgbClr val="FF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78244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4972" t="8043" r="5862" b="22969"/>
          <a:stretch/>
        </p:blipFill>
        <p:spPr>
          <a:xfrm>
            <a:off x="11480" y="-18401"/>
            <a:ext cx="8693624" cy="3783604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8861946" y="382390"/>
            <a:ext cx="3116239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solidFill>
                  <a:srgbClr val="FF0000"/>
                </a:solidFill>
              </a:rPr>
              <a:t>¿tiene los campos?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4651" t="18524" r="5274" b="13416"/>
          <a:stretch/>
        </p:blipFill>
        <p:spPr>
          <a:xfrm>
            <a:off x="-29570" y="3238486"/>
            <a:ext cx="8704889" cy="3699758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8746154" y="1582909"/>
            <a:ext cx="3116239" cy="9541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solidFill>
                  <a:srgbClr val="FF0000"/>
                </a:solidFill>
              </a:rPr>
              <a:t>¿están bien los datos?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/>
          <a:srcRect l="34353" t="12156" r="35871" b="35041"/>
          <a:stretch/>
        </p:blipFill>
        <p:spPr>
          <a:xfrm>
            <a:off x="8734567" y="3622512"/>
            <a:ext cx="3243618" cy="323548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8764352" y="2761432"/>
            <a:ext cx="3131078" cy="9541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solidFill>
                  <a:srgbClr val="FF0000"/>
                </a:solidFill>
              </a:rPr>
              <a:t>¿funcionan los enlaces?</a:t>
            </a:r>
          </a:p>
        </p:txBody>
      </p:sp>
      <p:cxnSp>
        <p:nvCxnSpPr>
          <p:cNvPr id="11" name="Conector recto de flecha 10"/>
          <p:cNvCxnSpPr/>
          <p:nvPr/>
        </p:nvCxnSpPr>
        <p:spPr>
          <a:xfrm flipH="1">
            <a:off x="7570935" y="644566"/>
            <a:ext cx="1351128" cy="52208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/>
          <p:cNvCxnSpPr/>
          <p:nvPr/>
        </p:nvCxnSpPr>
        <p:spPr>
          <a:xfrm flipH="1">
            <a:off x="7328848" y="2231282"/>
            <a:ext cx="1593215" cy="188599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>
            <a:off x="11326345" y="3238486"/>
            <a:ext cx="1297" cy="87879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0673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12" descr="Diagrama&#10;&#10;Descripción generada automáticamente">
            <a:extLst>
              <a:ext uri="{FF2B5EF4-FFF2-40B4-BE49-F238E27FC236}">
                <a16:creationId xmlns:a16="http://schemas.microsoft.com/office/drawing/2014/main" id="{CE01C927-075C-50CD-5125-493FF16AB4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995" y="0"/>
            <a:ext cx="7878484" cy="6858000"/>
          </a:xfrm>
          <a:prstGeom prst="rect">
            <a:avLst/>
          </a:prstGeom>
        </p:spPr>
      </p:pic>
      <p:sp>
        <p:nvSpPr>
          <p:cNvPr id="5" name="Subtítulo 2">
            <a:extLst>
              <a:ext uri="{FF2B5EF4-FFF2-40B4-BE49-F238E27FC236}">
                <a16:creationId xmlns:a16="http://schemas.microsoft.com/office/drawing/2014/main" id="{80F04226-51AB-A2C0-54B9-E663085BA8E3}"/>
              </a:ext>
            </a:extLst>
          </p:cNvPr>
          <p:cNvSpPr txBox="1">
            <a:spLocks/>
          </p:cNvSpPr>
          <p:nvPr/>
        </p:nvSpPr>
        <p:spPr>
          <a:xfrm>
            <a:off x="191074" y="1071783"/>
            <a:ext cx="3078815" cy="2019760"/>
          </a:xfrm>
          <a:prstGeom prst="rect">
            <a:avLst/>
          </a:prstGeom>
          <a:solidFill>
            <a:schemeClr val="accent4"/>
          </a:solidFill>
          <a:ln w="6350" cap="flat" cmpd="sng" algn="ctr">
            <a:noFill/>
            <a:prstDash val="solid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Proceso de </a:t>
            </a:r>
            <a:r>
              <a:rPr lang="es-ES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indización automatizada </a:t>
            </a: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lang="es-ES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palabras clave </a:t>
            </a:r>
            <a:r>
              <a:rPr lang="es-E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 el algoritmo de PLN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A29E5D3-C039-49EF-96A4-FD529D1860AC}"/>
              </a:ext>
            </a:extLst>
          </p:cNvPr>
          <p:cNvSpPr txBox="1"/>
          <p:nvPr/>
        </p:nvSpPr>
        <p:spPr>
          <a:xfrm>
            <a:off x="753533" y="302342"/>
            <a:ext cx="21928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BibLex</a:t>
            </a:r>
            <a:endParaRPr lang="es-MX" sz="4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602204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87D8075-531A-4BE2-B16B-C4DBC81D6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331" y="1888677"/>
            <a:ext cx="10974332" cy="3829584"/>
          </a:xfrm>
          <a:prstGeom prst="rect">
            <a:avLst/>
          </a:prstGeom>
        </p:spPr>
      </p:pic>
      <p:grpSp>
        <p:nvGrpSpPr>
          <p:cNvPr id="5" name="Grupo 8">
            <a:extLst>
              <a:ext uri="{FF2B5EF4-FFF2-40B4-BE49-F238E27FC236}">
                <a16:creationId xmlns:a16="http://schemas.microsoft.com/office/drawing/2014/main" id="{B68E2A3D-9594-43FE-BADB-CA600C59474C}"/>
              </a:ext>
            </a:extLst>
          </p:cNvPr>
          <p:cNvGrpSpPr/>
          <p:nvPr/>
        </p:nvGrpSpPr>
        <p:grpSpPr>
          <a:xfrm>
            <a:off x="8612778" y="261257"/>
            <a:ext cx="2865886" cy="1091213"/>
            <a:chOff x="4828050" y="-1658965"/>
            <a:chExt cx="3778833" cy="1652336"/>
          </a:xfrm>
        </p:grpSpPr>
        <p:sp>
          <p:nvSpPr>
            <p:cNvPr id="6" name="Rectángulo 9">
              <a:extLst>
                <a:ext uri="{FF2B5EF4-FFF2-40B4-BE49-F238E27FC236}">
                  <a16:creationId xmlns:a16="http://schemas.microsoft.com/office/drawing/2014/main" id="{BCE647EC-9675-4E6C-BDB2-12077D6A1216}"/>
                </a:ext>
              </a:extLst>
            </p:cNvPr>
            <p:cNvSpPr/>
            <p:nvPr/>
          </p:nvSpPr>
          <p:spPr>
            <a:xfrm>
              <a:off x="4828050" y="-1658965"/>
              <a:ext cx="3778833" cy="1652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7" name="Imagen 10">
              <a:extLst>
                <a:ext uri="{FF2B5EF4-FFF2-40B4-BE49-F238E27FC236}">
                  <a16:creationId xmlns:a16="http://schemas.microsoft.com/office/drawing/2014/main" id="{E23B3398-E9D0-47D0-8FB7-65068E47D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3498" y="-1378067"/>
              <a:ext cx="2927459" cy="1246012"/>
            </a:xfrm>
            <a:prstGeom prst="rect">
              <a:avLst/>
            </a:prstGeom>
          </p:spPr>
        </p:pic>
      </p:grpSp>
      <p:sp>
        <p:nvSpPr>
          <p:cNvPr id="9" name="CuadroTexto 8">
            <a:extLst>
              <a:ext uri="{FF2B5EF4-FFF2-40B4-BE49-F238E27FC236}">
                <a16:creationId xmlns:a16="http://schemas.microsoft.com/office/drawing/2014/main" id="{4EA8E79B-48E4-4308-9384-A14D0E040379}"/>
              </a:ext>
            </a:extLst>
          </p:cNvPr>
          <p:cNvSpPr txBox="1"/>
          <p:nvPr/>
        </p:nvSpPr>
        <p:spPr>
          <a:xfrm>
            <a:off x="4981304" y="470556"/>
            <a:ext cx="61482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bibliometría</a:t>
            </a:r>
            <a:endParaRPr lang="es-MX" sz="5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64A9EA1-4233-EE54-45FB-0E2427BC68D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857" t="33555" r="31366" b="22823"/>
          <a:stretch>
            <a:fillRect/>
          </a:stretch>
        </p:blipFill>
        <p:spPr>
          <a:xfrm>
            <a:off x="6166638" y="2339934"/>
            <a:ext cx="5204281" cy="3508797"/>
          </a:xfrm>
          <a:prstGeom prst="rect">
            <a:avLst/>
          </a:prstGeom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AF98FF90-7674-A45E-B33E-017B0C211D1A}"/>
              </a:ext>
            </a:extLst>
          </p:cNvPr>
          <p:cNvSpPr/>
          <p:nvPr/>
        </p:nvSpPr>
        <p:spPr>
          <a:xfrm>
            <a:off x="1893162" y="1758207"/>
            <a:ext cx="589548" cy="625642"/>
          </a:xfrm>
          <a:prstGeom prst="ellipse">
            <a:avLst/>
          </a:prstGeom>
          <a:solidFill>
            <a:srgbClr val="FF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26DD3A2F-CC97-BE9D-B4A4-ACF90D4EF7BF}"/>
              </a:ext>
            </a:extLst>
          </p:cNvPr>
          <p:cNvSpPr/>
          <p:nvPr/>
        </p:nvSpPr>
        <p:spPr>
          <a:xfrm>
            <a:off x="10834781" y="1784251"/>
            <a:ext cx="589548" cy="625642"/>
          </a:xfrm>
          <a:prstGeom prst="ellipse">
            <a:avLst/>
          </a:prstGeom>
          <a:solidFill>
            <a:srgbClr val="FF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92B00057-9A17-049F-1EC5-7A0795338308}"/>
              </a:ext>
            </a:extLst>
          </p:cNvPr>
          <p:cNvSpPr/>
          <p:nvPr/>
        </p:nvSpPr>
        <p:spPr>
          <a:xfrm>
            <a:off x="3871054" y="3676168"/>
            <a:ext cx="907240" cy="625642"/>
          </a:xfrm>
          <a:prstGeom prst="ellipse">
            <a:avLst/>
          </a:prstGeom>
          <a:solidFill>
            <a:srgbClr val="FF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B337EF8-B32A-D188-1AEE-9E2F9E95A49C}"/>
              </a:ext>
            </a:extLst>
          </p:cNvPr>
          <p:cNvSpPr txBox="1"/>
          <p:nvPr/>
        </p:nvSpPr>
        <p:spPr>
          <a:xfrm>
            <a:off x="6058895" y="6010492"/>
            <a:ext cx="5419768" cy="369332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r>
              <a:rPr lang="es-MX" b="1" dirty="0"/>
              <a:t>pegar</a:t>
            </a:r>
            <a:r>
              <a:rPr lang="es-MX" dirty="0"/>
              <a:t> en el código fuente del </a:t>
            </a:r>
            <a:r>
              <a:rPr lang="es-MX" b="1" dirty="0"/>
              <a:t>sitio web </a:t>
            </a:r>
            <a:r>
              <a:rPr lang="es-MX" dirty="0"/>
              <a:t>de la </a:t>
            </a:r>
            <a:r>
              <a:rPr lang="es-MX" b="1" dirty="0"/>
              <a:t>revista</a:t>
            </a:r>
          </a:p>
        </p:txBody>
      </p: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42326D85-A1BC-2AE2-F80C-88AE2E92ADE3}"/>
              </a:ext>
            </a:extLst>
          </p:cNvPr>
          <p:cNvCxnSpPr>
            <a:cxnSpLocks/>
          </p:cNvCxnSpPr>
          <p:nvPr/>
        </p:nvCxnSpPr>
        <p:spPr>
          <a:xfrm>
            <a:off x="4731966" y="4014232"/>
            <a:ext cx="1615671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E19B0CAA-291D-D3B6-D0C4-144D3772C317}"/>
              </a:ext>
            </a:extLst>
          </p:cNvPr>
          <p:cNvCxnSpPr>
            <a:cxnSpLocks/>
          </p:cNvCxnSpPr>
          <p:nvPr/>
        </p:nvCxnSpPr>
        <p:spPr>
          <a:xfrm>
            <a:off x="8509590" y="4094332"/>
            <a:ext cx="0" cy="204081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4690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1FE6381-4707-41E0-8D5D-599548627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49" y="0"/>
            <a:ext cx="10609308" cy="6858000"/>
          </a:xfrm>
          <a:prstGeom prst="rect">
            <a:avLst/>
          </a:prstGeom>
        </p:spPr>
      </p:pic>
      <p:grpSp>
        <p:nvGrpSpPr>
          <p:cNvPr id="3" name="Grupo 8">
            <a:extLst>
              <a:ext uri="{FF2B5EF4-FFF2-40B4-BE49-F238E27FC236}">
                <a16:creationId xmlns:a16="http://schemas.microsoft.com/office/drawing/2014/main" id="{099647E7-228F-436A-821B-8E41F144138F}"/>
              </a:ext>
            </a:extLst>
          </p:cNvPr>
          <p:cNvGrpSpPr/>
          <p:nvPr/>
        </p:nvGrpSpPr>
        <p:grpSpPr>
          <a:xfrm>
            <a:off x="9723335" y="1597526"/>
            <a:ext cx="2007677" cy="921893"/>
            <a:chOff x="4828050" y="-1658965"/>
            <a:chExt cx="3778833" cy="1652336"/>
          </a:xfrm>
        </p:grpSpPr>
        <p:sp>
          <p:nvSpPr>
            <p:cNvPr id="4" name="Rectángulo 9">
              <a:extLst>
                <a:ext uri="{FF2B5EF4-FFF2-40B4-BE49-F238E27FC236}">
                  <a16:creationId xmlns:a16="http://schemas.microsoft.com/office/drawing/2014/main" id="{3FAB451C-6FD7-462F-B25B-BC838BC907AC}"/>
                </a:ext>
              </a:extLst>
            </p:cNvPr>
            <p:cNvSpPr/>
            <p:nvPr/>
          </p:nvSpPr>
          <p:spPr>
            <a:xfrm>
              <a:off x="4828050" y="-1658965"/>
              <a:ext cx="3778833" cy="1652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5" name="Imagen 10">
              <a:extLst>
                <a:ext uri="{FF2B5EF4-FFF2-40B4-BE49-F238E27FC236}">
                  <a16:creationId xmlns:a16="http://schemas.microsoft.com/office/drawing/2014/main" id="{FCE1D817-CB91-4821-86E9-D2B8426AAD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3498" y="-1378067"/>
              <a:ext cx="2927459" cy="1246012"/>
            </a:xfrm>
            <a:prstGeom prst="rect">
              <a:avLst/>
            </a:prstGeom>
          </p:spPr>
        </p:pic>
      </p:grpSp>
      <p:sp>
        <p:nvSpPr>
          <p:cNvPr id="6" name="Rectángulo 5">
            <a:extLst>
              <a:ext uri="{FF2B5EF4-FFF2-40B4-BE49-F238E27FC236}">
                <a16:creationId xmlns:a16="http://schemas.microsoft.com/office/drawing/2014/main" id="{2E849166-A1DB-43D3-8592-1DB9B78B6059}"/>
              </a:ext>
            </a:extLst>
          </p:cNvPr>
          <p:cNvSpPr/>
          <p:nvPr/>
        </p:nvSpPr>
        <p:spPr>
          <a:xfrm>
            <a:off x="8891452" y="6319298"/>
            <a:ext cx="34660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200" dirty="0">
                <a:hlinkClick r:id="rId4"/>
              </a:rPr>
              <a:t>https://biblat.unam.mx/es/indicadores/coautoria-pais/disciplina/multidisciplinaria/revista/andamios</a:t>
            </a:r>
            <a:r>
              <a:rPr lang="es-MX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12641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31E2F3B-4001-4C69-B775-9899B116E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583" y="289560"/>
            <a:ext cx="8709414" cy="627888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17C579BE-CA2D-4E53-88F8-DC99C21AE20B}"/>
              </a:ext>
            </a:extLst>
          </p:cNvPr>
          <p:cNvSpPr txBox="1"/>
          <p:nvPr/>
        </p:nvSpPr>
        <p:spPr>
          <a:xfrm>
            <a:off x="9936480" y="3931810"/>
            <a:ext cx="1793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FF0000"/>
                </a:solidFill>
              </a:rPr>
              <a:t>Instituciones diferentes</a:t>
            </a:r>
            <a:endParaRPr lang="es-MX" dirty="0">
              <a:solidFill>
                <a:srgbClr val="FF0000"/>
              </a:solidFill>
            </a:endParaRP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9E9C4B40-7BA7-447B-ADF4-CE78044DBCED}"/>
              </a:ext>
            </a:extLst>
          </p:cNvPr>
          <p:cNvCxnSpPr/>
          <p:nvPr/>
        </p:nvCxnSpPr>
        <p:spPr>
          <a:xfrm>
            <a:off x="9570720" y="4201864"/>
            <a:ext cx="3657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796CDC67-C8C6-403F-94B3-CF5E4AB7027C}"/>
              </a:ext>
            </a:extLst>
          </p:cNvPr>
          <p:cNvSpPr txBox="1"/>
          <p:nvPr/>
        </p:nvSpPr>
        <p:spPr>
          <a:xfrm>
            <a:off x="9980866" y="2708256"/>
            <a:ext cx="1793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FF0000"/>
                </a:solidFill>
              </a:rPr>
              <a:t>No. de instituciones</a:t>
            </a:r>
            <a:endParaRPr lang="es-MX" dirty="0">
              <a:solidFill>
                <a:srgbClr val="FF0000"/>
              </a:solidFill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7BBA8398-52BA-491F-840B-0343A64C5DBD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9505406" y="3031422"/>
            <a:ext cx="475460" cy="14718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upo 8">
            <a:extLst>
              <a:ext uri="{FF2B5EF4-FFF2-40B4-BE49-F238E27FC236}">
                <a16:creationId xmlns:a16="http://schemas.microsoft.com/office/drawing/2014/main" id="{726C287F-E574-4C24-81ED-AA1CEAF01FCE}"/>
              </a:ext>
            </a:extLst>
          </p:cNvPr>
          <p:cNvGrpSpPr/>
          <p:nvPr/>
        </p:nvGrpSpPr>
        <p:grpSpPr>
          <a:xfrm>
            <a:off x="9829624" y="1209140"/>
            <a:ext cx="2007677" cy="921893"/>
            <a:chOff x="4828050" y="-1658965"/>
            <a:chExt cx="3778833" cy="1652336"/>
          </a:xfrm>
        </p:grpSpPr>
        <p:sp>
          <p:nvSpPr>
            <p:cNvPr id="11" name="Rectángulo 9">
              <a:extLst>
                <a:ext uri="{FF2B5EF4-FFF2-40B4-BE49-F238E27FC236}">
                  <a16:creationId xmlns:a16="http://schemas.microsoft.com/office/drawing/2014/main" id="{55345ED6-E1A2-4247-A4D2-713461BBDED2}"/>
                </a:ext>
              </a:extLst>
            </p:cNvPr>
            <p:cNvSpPr/>
            <p:nvPr/>
          </p:nvSpPr>
          <p:spPr>
            <a:xfrm>
              <a:off x="4828050" y="-1658965"/>
              <a:ext cx="3778833" cy="1652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12" name="Imagen 10">
              <a:extLst>
                <a:ext uri="{FF2B5EF4-FFF2-40B4-BE49-F238E27FC236}">
                  <a16:creationId xmlns:a16="http://schemas.microsoft.com/office/drawing/2014/main" id="{378857D1-D85B-4BAF-AB54-3F7EDDFC20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3498" y="-1378067"/>
              <a:ext cx="2927459" cy="1246012"/>
            </a:xfrm>
            <a:prstGeom prst="rect">
              <a:avLst/>
            </a:prstGeom>
          </p:spPr>
        </p:pic>
      </p:grpSp>
      <p:sp>
        <p:nvSpPr>
          <p:cNvPr id="13" name="Rectángulo 12">
            <a:extLst>
              <a:ext uri="{FF2B5EF4-FFF2-40B4-BE49-F238E27FC236}">
                <a16:creationId xmlns:a16="http://schemas.microsoft.com/office/drawing/2014/main" id="{6B5CCDF9-D4B6-4D7C-92A2-B7A02DF2B10F}"/>
              </a:ext>
            </a:extLst>
          </p:cNvPr>
          <p:cNvSpPr/>
          <p:nvPr/>
        </p:nvSpPr>
        <p:spPr>
          <a:xfrm>
            <a:off x="191588" y="6568440"/>
            <a:ext cx="81425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200" dirty="0">
                <a:hlinkClick r:id="rId4"/>
              </a:rPr>
              <a:t>https://biblat.unam.mx/es/indicadores/productividad-exogenah/disciplina/multidisciplinaria/revista/andamios</a:t>
            </a:r>
            <a:r>
              <a:rPr lang="es-MX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1126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82A82D1-0268-46E4-9AB5-13AFA63BCC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2822" y="0"/>
            <a:ext cx="6559020" cy="68580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8DB5E6F7-7D7F-4767-B4F2-F863214E935F}"/>
              </a:ext>
            </a:extLst>
          </p:cNvPr>
          <p:cNvSpPr/>
          <p:nvPr/>
        </p:nvSpPr>
        <p:spPr>
          <a:xfrm>
            <a:off x="-27591" y="6581001"/>
            <a:ext cx="8813074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MX" sz="1200" dirty="0">
                <a:hlinkClick r:id="rId3"/>
              </a:rPr>
              <a:t>https://biblat.unam.mx/es/indicadores/frecuencias-institucion-documentoh/disciplina/multidisciplinaria/revista/andamios</a:t>
            </a:r>
            <a:r>
              <a:rPr lang="es-MX" sz="1200" dirty="0"/>
              <a:t> </a:t>
            </a:r>
          </a:p>
        </p:txBody>
      </p:sp>
      <p:grpSp>
        <p:nvGrpSpPr>
          <p:cNvPr id="4" name="Grupo 8">
            <a:extLst>
              <a:ext uri="{FF2B5EF4-FFF2-40B4-BE49-F238E27FC236}">
                <a16:creationId xmlns:a16="http://schemas.microsoft.com/office/drawing/2014/main" id="{F278A8B3-F444-40A4-A893-B7AF74DCD8CC}"/>
              </a:ext>
            </a:extLst>
          </p:cNvPr>
          <p:cNvGrpSpPr/>
          <p:nvPr/>
        </p:nvGrpSpPr>
        <p:grpSpPr>
          <a:xfrm>
            <a:off x="9101842" y="430577"/>
            <a:ext cx="2341987" cy="1189217"/>
            <a:chOff x="4828050" y="-1658965"/>
            <a:chExt cx="3778833" cy="1652336"/>
          </a:xfrm>
        </p:grpSpPr>
        <p:sp>
          <p:nvSpPr>
            <p:cNvPr id="5" name="Rectángulo 9">
              <a:extLst>
                <a:ext uri="{FF2B5EF4-FFF2-40B4-BE49-F238E27FC236}">
                  <a16:creationId xmlns:a16="http://schemas.microsoft.com/office/drawing/2014/main" id="{BF9CF67D-7771-4DDD-917A-ADEBB425E99D}"/>
                </a:ext>
              </a:extLst>
            </p:cNvPr>
            <p:cNvSpPr/>
            <p:nvPr/>
          </p:nvSpPr>
          <p:spPr>
            <a:xfrm>
              <a:off x="4828050" y="-1658965"/>
              <a:ext cx="3778833" cy="1652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6" name="Imagen 10">
              <a:extLst>
                <a:ext uri="{FF2B5EF4-FFF2-40B4-BE49-F238E27FC236}">
                  <a16:creationId xmlns:a16="http://schemas.microsoft.com/office/drawing/2014/main" id="{D103F09E-06C9-4FF9-9228-70B084D66E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3498" y="-1378067"/>
              <a:ext cx="2927459" cy="12460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644599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C2A2C2E-53F4-4F7C-96C4-92402ABCD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09" y="0"/>
            <a:ext cx="9707336" cy="6858000"/>
          </a:xfrm>
          <a:prstGeom prst="rect">
            <a:avLst/>
          </a:prstGeom>
        </p:spPr>
      </p:pic>
      <p:grpSp>
        <p:nvGrpSpPr>
          <p:cNvPr id="3" name="Grupo 8">
            <a:extLst>
              <a:ext uri="{FF2B5EF4-FFF2-40B4-BE49-F238E27FC236}">
                <a16:creationId xmlns:a16="http://schemas.microsoft.com/office/drawing/2014/main" id="{23BAB7F0-A63F-4CCB-8CD6-64CE87DF2DCB}"/>
              </a:ext>
            </a:extLst>
          </p:cNvPr>
          <p:cNvGrpSpPr/>
          <p:nvPr/>
        </p:nvGrpSpPr>
        <p:grpSpPr>
          <a:xfrm>
            <a:off x="9862872" y="465411"/>
            <a:ext cx="2007677" cy="921893"/>
            <a:chOff x="4828050" y="-1658965"/>
            <a:chExt cx="3778833" cy="1652336"/>
          </a:xfrm>
        </p:grpSpPr>
        <p:sp>
          <p:nvSpPr>
            <p:cNvPr id="4" name="Rectángulo 9">
              <a:extLst>
                <a:ext uri="{FF2B5EF4-FFF2-40B4-BE49-F238E27FC236}">
                  <a16:creationId xmlns:a16="http://schemas.microsoft.com/office/drawing/2014/main" id="{9D901E5B-BA99-4901-BCF6-C07F786926F8}"/>
                </a:ext>
              </a:extLst>
            </p:cNvPr>
            <p:cNvSpPr/>
            <p:nvPr/>
          </p:nvSpPr>
          <p:spPr>
            <a:xfrm>
              <a:off x="4828050" y="-1658965"/>
              <a:ext cx="3778833" cy="1652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5" name="Imagen 10">
              <a:extLst>
                <a:ext uri="{FF2B5EF4-FFF2-40B4-BE49-F238E27FC236}">
                  <a16:creationId xmlns:a16="http://schemas.microsoft.com/office/drawing/2014/main" id="{5D2D1B09-47FF-48DF-B4BF-4B8F30E1DD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3498" y="-1378067"/>
              <a:ext cx="2927459" cy="1246012"/>
            </a:xfrm>
            <a:prstGeom prst="rect">
              <a:avLst/>
            </a:prstGeom>
          </p:spPr>
        </p:pic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FF4F9773-6373-45C4-A12B-232E48E00FDB}"/>
              </a:ext>
            </a:extLst>
          </p:cNvPr>
          <p:cNvSpPr txBox="1"/>
          <p:nvPr/>
        </p:nvSpPr>
        <p:spPr>
          <a:xfrm>
            <a:off x="9196251" y="5866535"/>
            <a:ext cx="1793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FF0000"/>
                </a:solidFill>
              </a:rPr>
              <a:t>Argentina</a:t>
            </a:r>
            <a:endParaRPr lang="es-MX" dirty="0">
              <a:solidFill>
                <a:srgbClr val="FF0000"/>
              </a:solidFill>
            </a:endParaRP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236141BD-9477-4E3B-8A8B-7369BE052160}"/>
              </a:ext>
            </a:extLst>
          </p:cNvPr>
          <p:cNvCxnSpPr/>
          <p:nvPr/>
        </p:nvCxnSpPr>
        <p:spPr>
          <a:xfrm>
            <a:off x="8830491" y="6136589"/>
            <a:ext cx="3657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3356BA70-DD43-45A1-9802-C217DDE6E290}"/>
              </a:ext>
            </a:extLst>
          </p:cNvPr>
          <p:cNvSpPr txBox="1"/>
          <p:nvPr/>
        </p:nvSpPr>
        <p:spPr>
          <a:xfrm>
            <a:off x="9196251" y="5362176"/>
            <a:ext cx="1793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FF0000"/>
                </a:solidFill>
              </a:rPr>
              <a:t>Chile</a:t>
            </a:r>
            <a:endParaRPr lang="es-MX" dirty="0">
              <a:solidFill>
                <a:srgbClr val="FF0000"/>
              </a:solidFill>
            </a:endParaRP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B8E1E421-276E-4294-AC92-5796C8688ABA}"/>
              </a:ext>
            </a:extLst>
          </p:cNvPr>
          <p:cNvCxnSpPr/>
          <p:nvPr/>
        </p:nvCxnSpPr>
        <p:spPr>
          <a:xfrm>
            <a:off x="8830491" y="5632230"/>
            <a:ext cx="3657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F96C1B17-7E7F-4357-B450-BFB8E668E48C}"/>
              </a:ext>
            </a:extLst>
          </p:cNvPr>
          <p:cNvSpPr txBox="1"/>
          <p:nvPr/>
        </p:nvSpPr>
        <p:spPr>
          <a:xfrm>
            <a:off x="9196251" y="4726154"/>
            <a:ext cx="1793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FF0000"/>
                </a:solidFill>
              </a:rPr>
              <a:t>Colombia</a:t>
            </a:r>
            <a:endParaRPr lang="es-MX" dirty="0">
              <a:solidFill>
                <a:srgbClr val="FF0000"/>
              </a:solidFill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859F484-B423-45D7-A34F-F4424671EBD6}"/>
              </a:ext>
            </a:extLst>
          </p:cNvPr>
          <p:cNvCxnSpPr/>
          <p:nvPr/>
        </p:nvCxnSpPr>
        <p:spPr>
          <a:xfrm>
            <a:off x="8830491" y="4996208"/>
            <a:ext cx="3657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7CA1E9B-424E-4008-9F25-3B0FC9294F28}"/>
              </a:ext>
            </a:extLst>
          </p:cNvPr>
          <p:cNvSpPr txBox="1"/>
          <p:nvPr/>
        </p:nvSpPr>
        <p:spPr>
          <a:xfrm>
            <a:off x="9196251" y="4173838"/>
            <a:ext cx="1793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FF0000"/>
                </a:solidFill>
              </a:rPr>
              <a:t>España</a:t>
            </a:r>
            <a:endParaRPr lang="es-MX" dirty="0">
              <a:solidFill>
                <a:srgbClr val="FF0000"/>
              </a:solidFill>
            </a:endParaRP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19F000D2-20D0-4F80-8794-0BC1E8FDFB17}"/>
              </a:ext>
            </a:extLst>
          </p:cNvPr>
          <p:cNvCxnSpPr/>
          <p:nvPr/>
        </p:nvCxnSpPr>
        <p:spPr>
          <a:xfrm>
            <a:off x="8830491" y="4443892"/>
            <a:ext cx="3657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A2D1024-5AF6-4D70-951D-BE442278A66A}"/>
              </a:ext>
            </a:extLst>
          </p:cNvPr>
          <p:cNvSpPr txBox="1"/>
          <p:nvPr/>
        </p:nvSpPr>
        <p:spPr>
          <a:xfrm>
            <a:off x="9196251" y="3393321"/>
            <a:ext cx="1793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FF0000"/>
                </a:solidFill>
              </a:rPr>
              <a:t>Rusia</a:t>
            </a:r>
            <a:endParaRPr lang="es-MX" dirty="0">
              <a:solidFill>
                <a:srgbClr val="FF0000"/>
              </a:solidFill>
            </a:endParaRP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B20BAAA2-3E77-4B79-8582-B27C703D877F}"/>
              </a:ext>
            </a:extLst>
          </p:cNvPr>
          <p:cNvCxnSpPr/>
          <p:nvPr/>
        </p:nvCxnSpPr>
        <p:spPr>
          <a:xfrm>
            <a:off x="8830491" y="3663375"/>
            <a:ext cx="3657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20C3C04-764C-44E1-AA24-3527487F332C}"/>
              </a:ext>
            </a:extLst>
          </p:cNvPr>
          <p:cNvSpPr txBox="1"/>
          <p:nvPr/>
        </p:nvSpPr>
        <p:spPr>
          <a:xfrm>
            <a:off x="9196251" y="3790333"/>
            <a:ext cx="1793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FF0000"/>
                </a:solidFill>
              </a:rPr>
              <a:t>Perú</a:t>
            </a:r>
            <a:endParaRPr lang="es-MX" dirty="0">
              <a:solidFill>
                <a:srgbClr val="FF0000"/>
              </a:solidFill>
            </a:endParaRP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3A847DF9-D683-424B-A920-0FABDFFA5DF1}"/>
              </a:ext>
            </a:extLst>
          </p:cNvPr>
          <p:cNvCxnSpPr/>
          <p:nvPr/>
        </p:nvCxnSpPr>
        <p:spPr>
          <a:xfrm>
            <a:off x="8830491" y="4060387"/>
            <a:ext cx="3657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6161235-A070-4572-91F1-CAC11A1EB93C}"/>
              </a:ext>
            </a:extLst>
          </p:cNvPr>
          <p:cNvSpPr txBox="1"/>
          <p:nvPr/>
        </p:nvSpPr>
        <p:spPr>
          <a:xfrm>
            <a:off x="9185909" y="3554507"/>
            <a:ext cx="1793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FF0000"/>
                </a:solidFill>
              </a:rPr>
              <a:t>Portugal</a:t>
            </a:r>
            <a:endParaRPr lang="es-MX" dirty="0">
              <a:solidFill>
                <a:srgbClr val="FF0000"/>
              </a:solidFill>
            </a:endParaRPr>
          </a:p>
        </p:txBody>
      </p: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77B3B4B1-BCD8-4CA4-A683-EE8148622623}"/>
              </a:ext>
            </a:extLst>
          </p:cNvPr>
          <p:cNvCxnSpPr/>
          <p:nvPr/>
        </p:nvCxnSpPr>
        <p:spPr>
          <a:xfrm>
            <a:off x="8820149" y="3824561"/>
            <a:ext cx="3657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9D2F3624-FCFA-4340-A291-B878597A1C13}"/>
              </a:ext>
            </a:extLst>
          </p:cNvPr>
          <p:cNvCxnSpPr>
            <a:cxnSpLocks/>
          </p:cNvCxnSpPr>
          <p:nvPr/>
        </p:nvCxnSpPr>
        <p:spPr>
          <a:xfrm>
            <a:off x="1844583" y="345510"/>
            <a:ext cx="7708720" cy="189908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:a16="http://schemas.microsoft.com/office/drawing/2014/main" id="{16C14494-5576-482C-A71E-DAFE76D3F862}"/>
              </a:ext>
            </a:extLst>
          </p:cNvPr>
          <p:cNvSpPr txBox="1"/>
          <p:nvPr/>
        </p:nvSpPr>
        <p:spPr>
          <a:xfrm>
            <a:off x="9686415" y="1928376"/>
            <a:ext cx="1644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Proporción: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D5175265-1B10-46A6-A7D1-FA85566AF48A}"/>
              </a:ext>
            </a:extLst>
          </p:cNvPr>
          <p:cNvSpPr txBox="1"/>
          <p:nvPr/>
        </p:nvSpPr>
        <p:spPr>
          <a:xfrm>
            <a:off x="9676153" y="2244596"/>
            <a:ext cx="2323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Autores totales              / Autores extranjeros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1EBD4C62-468B-43B6-B3D3-27E79FAEF368}"/>
              </a:ext>
            </a:extLst>
          </p:cNvPr>
          <p:cNvSpPr txBox="1"/>
          <p:nvPr/>
        </p:nvSpPr>
        <p:spPr>
          <a:xfrm>
            <a:off x="9326880" y="2839160"/>
            <a:ext cx="2699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(vs país institución autor)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B737DCE3-CAEE-4929-85DA-4DA43C6C9977}"/>
              </a:ext>
            </a:extLst>
          </p:cNvPr>
          <p:cNvSpPr txBox="1"/>
          <p:nvPr/>
        </p:nvSpPr>
        <p:spPr>
          <a:xfrm>
            <a:off x="5904411" y="1000878"/>
            <a:ext cx="3648892" cy="584775"/>
          </a:xfrm>
          <a:prstGeom prst="rect">
            <a:avLst/>
          </a:prstGeom>
          <a:solidFill>
            <a:srgbClr val="FFC000"/>
          </a:solidFill>
          <a:effectLst>
            <a:outerShdw blurRad="50800" dist="2413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MX" sz="3200" b="1" dirty="0">
                <a:solidFill>
                  <a:srgbClr val="FF0000"/>
                </a:solidFill>
              </a:rPr>
              <a:t>internacionalización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B9509140-98CF-4417-A81C-991B889FF16B}"/>
              </a:ext>
            </a:extLst>
          </p:cNvPr>
          <p:cNvSpPr/>
          <p:nvPr/>
        </p:nvSpPr>
        <p:spPr>
          <a:xfrm>
            <a:off x="191588" y="6577877"/>
            <a:ext cx="74632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200" dirty="0">
                <a:hlinkClick r:id="rId4"/>
              </a:rPr>
              <a:t>https://biblat.unam.mx/es/indicadores/productividad-exogenah/disciplina/multidisciplinaria/revista/andamios</a:t>
            </a:r>
            <a:r>
              <a:rPr lang="es-MX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08769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  <p:bldP spid="14" grpId="0"/>
      <p:bldP spid="16" grpId="0"/>
      <p:bldP spid="18" grpId="0"/>
      <p:bldP spid="21" grpId="0"/>
      <p:bldP spid="22" grpId="0"/>
      <p:bldP spid="23" grpId="0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3"/>
          <p:cNvPicPr>
            <a:picLocks noChangeAspect="1"/>
          </p:cNvPicPr>
          <p:nvPr/>
        </p:nvPicPr>
        <p:blipFill rotWithShape="1">
          <a:blip r:embed="rId2"/>
          <a:srcRect l="43048" t="64620" r="43465" b="14327"/>
          <a:stretch/>
        </p:blipFill>
        <p:spPr>
          <a:xfrm>
            <a:off x="702067" y="3805"/>
            <a:ext cx="1310251" cy="1150464"/>
          </a:xfrm>
          <a:prstGeom prst="rect">
            <a:avLst/>
          </a:prstGeom>
        </p:spPr>
      </p:pic>
      <p:pic>
        <p:nvPicPr>
          <p:cNvPr id="6" name="Imagen 4"/>
          <p:cNvPicPr>
            <a:picLocks noChangeAspect="1"/>
          </p:cNvPicPr>
          <p:nvPr/>
        </p:nvPicPr>
        <p:blipFill rotWithShape="1">
          <a:blip r:embed="rId3"/>
          <a:srcRect l="44430" t="78188" r="45241" b="11754"/>
          <a:stretch/>
        </p:blipFill>
        <p:spPr>
          <a:xfrm>
            <a:off x="3062555" y="-107423"/>
            <a:ext cx="2303321" cy="1261692"/>
          </a:xfrm>
          <a:prstGeom prst="rect">
            <a:avLst/>
          </a:prstGeom>
        </p:spPr>
      </p:pic>
      <p:sp>
        <p:nvSpPr>
          <p:cNvPr id="8" name="CuadroTexto 14"/>
          <p:cNvSpPr txBox="1"/>
          <p:nvPr/>
        </p:nvSpPr>
        <p:spPr>
          <a:xfrm>
            <a:off x="2362270" y="147824"/>
            <a:ext cx="4146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5400" b="1" dirty="0"/>
              <a:t>+</a:t>
            </a:r>
          </a:p>
        </p:txBody>
      </p:sp>
      <p:sp>
        <p:nvSpPr>
          <p:cNvPr id="9" name="CuadroTexto 15"/>
          <p:cNvSpPr txBox="1"/>
          <p:nvPr/>
        </p:nvSpPr>
        <p:spPr>
          <a:xfrm>
            <a:off x="5365876" y="172242"/>
            <a:ext cx="4482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/>
              <a:t>=</a:t>
            </a:r>
          </a:p>
        </p:txBody>
      </p:sp>
      <p:sp>
        <p:nvSpPr>
          <p:cNvPr id="10" name="CuadroTexto 2">
            <a:extLst>
              <a:ext uri="{FF2B5EF4-FFF2-40B4-BE49-F238E27FC236}">
                <a16:creationId xmlns:a16="http://schemas.microsoft.com/office/drawing/2014/main" id="{61FD0AEE-7AAB-422F-9261-A12298488AC5}"/>
              </a:ext>
            </a:extLst>
          </p:cNvPr>
          <p:cNvSpPr txBox="1"/>
          <p:nvPr/>
        </p:nvSpPr>
        <p:spPr>
          <a:xfrm>
            <a:off x="413853" y="1499870"/>
            <a:ext cx="14050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/>
              <a:t>1975</a:t>
            </a:r>
          </a:p>
        </p:txBody>
      </p:sp>
      <p:sp>
        <p:nvSpPr>
          <p:cNvPr id="11" name="CuadroTexto 27">
            <a:extLst>
              <a:ext uri="{FF2B5EF4-FFF2-40B4-BE49-F238E27FC236}">
                <a16:creationId xmlns:a16="http://schemas.microsoft.com/office/drawing/2014/main" id="{C9DB2F80-934E-4252-96A3-A2594D616A08}"/>
              </a:ext>
            </a:extLst>
          </p:cNvPr>
          <p:cNvSpPr txBox="1"/>
          <p:nvPr/>
        </p:nvSpPr>
        <p:spPr>
          <a:xfrm>
            <a:off x="406393" y="4137830"/>
            <a:ext cx="14050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/>
              <a:t>1978</a:t>
            </a:r>
          </a:p>
        </p:txBody>
      </p:sp>
      <p:pic>
        <p:nvPicPr>
          <p:cNvPr id="12" name="21 Imagen" descr="PORT CLASE.jpg">
            <a:extLst>
              <a:ext uri="{FF2B5EF4-FFF2-40B4-BE49-F238E27FC236}">
                <a16:creationId xmlns:a16="http://schemas.microsoft.com/office/drawing/2014/main" id="{A38C440C-5775-4996-8B42-5F99243114C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7849" y="2134873"/>
            <a:ext cx="1177027" cy="1552457"/>
          </a:xfrm>
          <a:prstGeom prst="rect">
            <a:avLst/>
          </a:prstGeom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26 Imagen" descr="PORT PERIODICA.jpg">
            <a:extLst>
              <a:ext uri="{FF2B5EF4-FFF2-40B4-BE49-F238E27FC236}">
                <a16:creationId xmlns:a16="http://schemas.microsoft.com/office/drawing/2014/main" id="{53E32291-59B8-4C08-ABAD-0EA0E34B3C4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4254" y="4713758"/>
            <a:ext cx="1309297" cy="1670606"/>
          </a:xfrm>
          <a:prstGeom prst="rect">
            <a:avLst/>
          </a:prstGeom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3" t="10144" r="27155" b="4798"/>
          <a:stretch/>
        </p:blipFill>
        <p:spPr bwMode="auto">
          <a:xfrm>
            <a:off x="5289979" y="1394319"/>
            <a:ext cx="6853224" cy="666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9" name="18 Grupo"/>
          <p:cNvGrpSpPr/>
          <p:nvPr/>
        </p:nvGrpSpPr>
        <p:grpSpPr>
          <a:xfrm>
            <a:off x="1672778" y="2002805"/>
            <a:ext cx="2268216" cy="1281979"/>
            <a:chOff x="1888910" y="2375620"/>
            <a:chExt cx="2268216" cy="1281979"/>
          </a:xfrm>
        </p:grpSpPr>
        <p:sp>
          <p:nvSpPr>
            <p:cNvPr id="17" name="16 Elipse"/>
            <p:cNvSpPr/>
            <p:nvPr/>
          </p:nvSpPr>
          <p:spPr>
            <a:xfrm>
              <a:off x="1995448" y="2375620"/>
              <a:ext cx="2055140" cy="128197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152400" dir="8100000" algn="tr" rotWithShape="0">
                <a:srgbClr val="FFFF0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8" name="17 CuadroTexto"/>
            <p:cNvSpPr txBox="1"/>
            <p:nvPr/>
          </p:nvSpPr>
          <p:spPr>
            <a:xfrm>
              <a:off x="1888910" y="2585854"/>
              <a:ext cx="22682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2400" dirty="0">
                  <a:solidFill>
                    <a:srgbClr val="FFFF00"/>
                  </a:solidFill>
                </a:rPr>
                <a:t>2025:</a:t>
              </a:r>
              <a:br>
                <a:rPr lang="es-MX" sz="2400" dirty="0">
                  <a:solidFill>
                    <a:srgbClr val="FFFF00"/>
                  </a:solidFill>
                </a:rPr>
              </a:br>
              <a:r>
                <a:rPr lang="es-MX" sz="2400" b="1" dirty="0">
                  <a:solidFill>
                    <a:srgbClr val="FFFF00"/>
                  </a:solidFill>
                </a:rPr>
                <a:t>50 aniversario</a:t>
              </a:r>
            </a:p>
          </p:txBody>
        </p:sp>
      </p:grpSp>
      <p:sp>
        <p:nvSpPr>
          <p:cNvPr id="20" name="19 CuadroTexto"/>
          <p:cNvSpPr txBox="1"/>
          <p:nvPr/>
        </p:nvSpPr>
        <p:spPr>
          <a:xfrm>
            <a:off x="1818874" y="3462111"/>
            <a:ext cx="3371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hlinkClick r:id="rId7"/>
              </a:rPr>
              <a:t>https://clase.dgb.unam.mx</a:t>
            </a:r>
            <a:r>
              <a:rPr lang="es-MX" sz="2000" b="1" dirty="0"/>
              <a:t> 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17" t="10077" r="27471" b="4253"/>
          <a:stretch/>
        </p:blipFill>
        <p:spPr bwMode="auto">
          <a:xfrm>
            <a:off x="5289980" y="3489735"/>
            <a:ext cx="6853224" cy="881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926" y="5012484"/>
            <a:ext cx="3663950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20 CuadroTexto"/>
          <p:cNvSpPr txBox="1"/>
          <p:nvPr/>
        </p:nvSpPr>
        <p:spPr>
          <a:xfrm>
            <a:off x="1818873" y="3783373"/>
            <a:ext cx="2985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539,928</a:t>
            </a:r>
            <a:r>
              <a:rPr lang="es-MX" sz="2400" dirty="0"/>
              <a:t> documentos</a:t>
            </a:r>
          </a:p>
        </p:txBody>
      </p:sp>
      <p:sp>
        <p:nvSpPr>
          <p:cNvPr id="27" name="26 CuadroTexto"/>
          <p:cNvSpPr txBox="1"/>
          <p:nvPr/>
        </p:nvSpPr>
        <p:spPr>
          <a:xfrm>
            <a:off x="2012133" y="5511073"/>
            <a:ext cx="2985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457,447</a:t>
            </a:r>
            <a:r>
              <a:rPr lang="es-MX" sz="2400" dirty="0"/>
              <a:t> documentos</a:t>
            </a:r>
          </a:p>
        </p:txBody>
      </p:sp>
      <p:sp>
        <p:nvSpPr>
          <p:cNvPr id="29" name="28 CuadroTexto"/>
          <p:cNvSpPr txBox="1"/>
          <p:nvPr/>
        </p:nvSpPr>
        <p:spPr>
          <a:xfrm>
            <a:off x="5814081" y="175904"/>
            <a:ext cx="4611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997,375 </a:t>
            </a:r>
            <a:r>
              <a:rPr lang="es-MX" sz="2800" dirty="0"/>
              <a:t>documentos </a:t>
            </a:r>
            <a:endParaRPr lang="es-MX" sz="28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29 CuadroTexto"/>
          <p:cNvSpPr txBox="1"/>
          <p:nvPr/>
        </p:nvSpPr>
        <p:spPr>
          <a:xfrm>
            <a:off x="6255516" y="661889"/>
            <a:ext cx="4611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4,441</a:t>
            </a:r>
            <a:r>
              <a:rPr lang="es-MX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800" dirty="0"/>
              <a:t>revistas </a:t>
            </a:r>
            <a:endParaRPr lang="es-MX" sz="28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AutoShape 7" descr="Ibaiscanbit - Instalación y Distribución de sistemas DSpace"/>
          <p:cNvSpPr>
            <a:spLocks noChangeAspect="1" noChangeArrowheads="1"/>
          </p:cNvSpPr>
          <p:nvPr/>
        </p:nvSpPr>
        <p:spPr bwMode="auto">
          <a:xfrm>
            <a:off x="155575" y="-830263"/>
            <a:ext cx="2628900" cy="173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4" name="23 Imagen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4303" y="0"/>
            <a:ext cx="2628900" cy="1733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20 CuadroTexto">
            <a:extLst>
              <a:ext uri="{FF2B5EF4-FFF2-40B4-BE49-F238E27FC236}">
                <a16:creationId xmlns:a16="http://schemas.microsoft.com/office/drawing/2014/main" id="{BC0C505B-EE3D-4065-864B-25E352C8FBD3}"/>
              </a:ext>
            </a:extLst>
          </p:cNvPr>
          <p:cNvSpPr txBox="1"/>
          <p:nvPr/>
        </p:nvSpPr>
        <p:spPr>
          <a:xfrm>
            <a:off x="1811414" y="4062701"/>
            <a:ext cx="2985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     2,250</a:t>
            </a:r>
            <a:r>
              <a:rPr lang="es-MX" sz="2400" dirty="0"/>
              <a:t> revistas</a:t>
            </a:r>
          </a:p>
        </p:txBody>
      </p:sp>
      <p:sp>
        <p:nvSpPr>
          <p:cNvPr id="26" name="20 CuadroTexto">
            <a:extLst>
              <a:ext uri="{FF2B5EF4-FFF2-40B4-BE49-F238E27FC236}">
                <a16:creationId xmlns:a16="http://schemas.microsoft.com/office/drawing/2014/main" id="{4D63DC7B-9905-4BC2-8F67-28D3A33BFCC6}"/>
              </a:ext>
            </a:extLst>
          </p:cNvPr>
          <p:cNvSpPr txBox="1"/>
          <p:nvPr/>
        </p:nvSpPr>
        <p:spPr>
          <a:xfrm>
            <a:off x="2061921" y="5806344"/>
            <a:ext cx="2985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    1,891</a:t>
            </a:r>
            <a:r>
              <a:rPr lang="es-MX" sz="2400" dirty="0"/>
              <a:t> revistas</a:t>
            </a:r>
          </a:p>
        </p:txBody>
      </p:sp>
    </p:spTree>
    <p:extLst>
      <p:ext uri="{BB962C8B-B14F-4D97-AF65-F5344CB8AC3E}">
        <p14:creationId xmlns:p14="http://schemas.microsoft.com/office/powerpoint/2010/main" val="151975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9" grpId="0"/>
      <p:bldP spid="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288B598-3D50-441C-8653-1FD8CC555C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402" y="0"/>
            <a:ext cx="9765195" cy="68580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4A17BCED-5217-4763-99EF-434939F10859}"/>
              </a:ext>
            </a:extLst>
          </p:cNvPr>
          <p:cNvSpPr/>
          <p:nvPr/>
        </p:nvSpPr>
        <p:spPr>
          <a:xfrm>
            <a:off x="1" y="6211669"/>
            <a:ext cx="5120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400" dirty="0">
                <a:hlinkClick r:id="rId3"/>
              </a:rPr>
              <a:t>https://biblat.unam.mx/es/indicadores/coautoria-pais/disciplina/multidisciplinaria/revista/andamios</a:t>
            </a:r>
            <a:r>
              <a:rPr lang="es-MX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27142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59A27BD-F3C9-48D9-984B-72E214C7B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843" y="0"/>
            <a:ext cx="9544313" cy="6858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6C2CD12-D32C-4352-8AC0-986C6613D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025" y="201386"/>
            <a:ext cx="3990975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4414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6C4780C-0B0B-4234-9086-A9461266A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532" y="-1"/>
            <a:ext cx="9390062" cy="663375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DD997A90-D1AC-43F8-B1B9-3ABBC39B9C7D}"/>
              </a:ext>
            </a:extLst>
          </p:cNvPr>
          <p:cNvSpPr/>
          <p:nvPr/>
        </p:nvSpPr>
        <p:spPr>
          <a:xfrm>
            <a:off x="1900506" y="2760617"/>
            <a:ext cx="2615239" cy="337457"/>
          </a:xfrm>
          <a:prstGeom prst="rect">
            <a:avLst/>
          </a:prstGeom>
          <a:solidFill>
            <a:srgbClr val="FF0000">
              <a:alpha val="32157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123DA11-D355-489C-853D-9C0CBA6D031D}"/>
              </a:ext>
            </a:extLst>
          </p:cNvPr>
          <p:cNvSpPr/>
          <p:nvPr/>
        </p:nvSpPr>
        <p:spPr>
          <a:xfrm>
            <a:off x="1900505" y="4689563"/>
            <a:ext cx="2615239" cy="176350"/>
          </a:xfrm>
          <a:prstGeom prst="rect">
            <a:avLst/>
          </a:prstGeom>
          <a:solidFill>
            <a:srgbClr val="FF0000">
              <a:alpha val="32157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0921E15-847A-4C9C-BB8E-BB75F2D8E305}"/>
              </a:ext>
            </a:extLst>
          </p:cNvPr>
          <p:cNvSpPr/>
          <p:nvPr/>
        </p:nvSpPr>
        <p:spPr>
          <a:xfrm>
            <a:off x="4669480" y="3098074"/>
            <a:ext cx="2615239" cy="182880"/>
          </a:xfrm>
          <a:prstGeom prst="rect">
            <a:avLst/>
          </a:prstGeom>
          <a:solidFill>
            <a:srgbClr val="FF0000">
              <a:alpha val="32157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5D533C7-2BBB-4AF5-8C1D-387A09BEB9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025" y="523603"/>
            <a:ext cx="3990975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5055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A8B00DC-9B36-4B08-BE9D-15D5E93D4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16" y="0"/>
            <a:ext cx="7816287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A0A324B-42FF-41A8-B364-0E49D4BF1A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7447" y="0"/>
            <a:ext cx="8014553" cy="68580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3C660B2F-E00D-449E-8834-BC86DE844D6C}"/>
              </a:ext>
            </a:extLst>
          </p:cNvPr>
          <p:cNvSpPr/>
          <p:nvPr/>
        </p:nvSpPr>
        <p:spPr>
          <a:xfrm>
            <a:off x="95794" y="2107474"/>
            <a:ext cx="3640183" cy="853440"/>
          </a:xfrm>
          <a:prstGeom prst="rect">
            <a:avLst/>
          </a:prstGeom>
          <a:solidFill>
            <a:srgbClr val="FF0000">
              <a:alpha val="32157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8F3D5EB2-FB8C-4907-AE92-3C9B56B1A1EF}"/>
              </a:ext>
            </a:extLst>
          </p:cNvPr>
          <p:cNvSpPr/>
          <p:nvPr/>
        </p:nvSpPr>
        <p:spPr>
          <a:xfrm>
            <a:off x="4158025" y="2534194"/>
            <a:ext cx="3640183" cy="261257"/>
          </a:xfrm>
          <a:prstGeom prst="rect">
            <a:avLst/>
          </a:prstGeom>
          <a:solidFill>
            <a:srgbClr val="FF0000">
              <a:alpha val="32157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48143A1-84BF-498B-8028-D29112749EB3}"/>
              </a:ext>
            </a:extLst>
          </p:cNvPr>
          <p:cNvSpPr/>
          <p:nvPr/>
        </p:nvSpPr>
        <p:spPr>
          <a:xfrm>
            <a:off x="4177447" y="3365863"/>
            <a:ext cx="3640183" cy="261257"/>
          </a:xfrm>
          <a:prstGeom prst="rect">
            <a:avLst/>
          </a:prstGeom>
          <a:solidFill>
            <a:srgbClr val="FF0000">
              <a:alpha val="32157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DB286FEB-AD68-4D29-B20B-68B62FDBDDD3}"/>
              </a:ext>
            </a:extLst>
          </p:cNvPr>
          <p:cNvSpPr/>
          <p:nvPr/>
        </p:nvSpPr>
        <p:spPr>
          <a:xfrm>
            <a:off x="4233734" y="4981302"/>
            <a:ext cx="4570632" cy="261257"/>
          </a:xfrm>
          <a:prstGeom prst="rect">
            <a:avLst/>
          </a:prstGeom>
          <a:solidFill>
            <a:srgbClr val="FF0000">
              <a:alpha val="32157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24B1B55-CBF8-4B9B-8CCF-4B56671DC5BA}"/>
              </a:ext>
            </a:extLst>
          </p:cNvPr>
          <p:cNvSpPr/>
          <p:nvPr/>
        </p:nvSpPr>
        <p:spPr>
          <a:xfrm>
            <a:off x="4233734" y="5233849"/>
            <a:ext cx="4570632" cy="261257"/>
          </a:xfrm>
          <a:prstGeom prst="rect">
            <a:avLst/>
          </a:prstGeom>
          <a:solidFill>
            <a:srgbClr val="FF0000">
              <a:alpha val="32157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5CA4014-07BD-4E19-99EE-5B737CDD55AD}"/>
              </a:ext>
            </a:extLst>
          </p:cNvPr>
          <p:cNvSpPr/>
          <p:nvPr/>
        </p:nvSpPr>
        <p:spPr>
          <a:xfrm>
            <a:off x="4299048" y="1223555"/>
            <a:ext cx="4570632" cy="261257"/>
          </a:xfrm>
          <a:prstGeom prst="rect">
            <a:avLst/>
          </a:prstGeom>
          <a:solidFill>
            <a:srgbClr val="FF0000">
              <a:alpha val="32157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1AE0F27-E567-456E-B4BC-7D98BA6100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480" y="138248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7254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21AC401-2E9C-5591-4CF5-ACB99582F4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026" t="15300" r="22395" b="16108"/>
          <a:stretch>
            <a:fillRect/>
          </a:stretch>
        </p:blipFill>
        <p:spPr>
          <a:xfrm>
            <a:off x="857217" y="582364"/>
            <a:ext cx="10477566" cy="627563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F8ED8C3-F69D-C265-C4B3-B975F60FB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3495" y="6275636"/>
            <a:ext cx="3938357" cy="48772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F6EFAD73-AB44-1219-3F6D-78326C3162F0}"/>
              </a:ext>
            </a:extLst>
          </p:cNvPr>
          <p:cNvSpPr txBox="1"/>
          <p:nvPr/>
        </p:nvSpPr>
        <p:spPr>
          <a:xfrm>
            <a:off x="750627" y="41835"/>
            <a:ext cx="5923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Geoimpacto</a:t>
            </a:r>
            <a:r>
              <a:rPr lang="es-MX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territorial</a:t>
            </a:r>
          </a:p>
        </p:txBody>
      </p:sp>
    </p:spTree>
    <p:extLst>
      <p:ext uri="{BB962C8B-B14F-4D97-AF65-F5344CB8AC3E}">
        <p14:creationId xmlns:p14="http://schemas.microsoft.com/office/powerpoint/2010/main" val="41621191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t="43464" r="28534" b="10506"/>
          <a:stretch/>
        </p:blipFill>
        <p:spPr bwMode="auto">
          <a:xfrm>
            <a:off x="315310" y="660857"/>
            <a:ext cx="11445766" cy="5849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39" t="54571" r="55144" b="20089"/>
          <a:stretch/>
        </p:blipFill>
        <p:spPr bwMode="auto">
          <a:xfrm>
            <a:off x="2423592" y="2060848"/>
            <a:ext cx="3271443" cy="3252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00" t="55052" r="46696" b="10786"/>
          <a:stretch/>
        </p:blipFill>
        <p:spPr bwMode="auto">
          <a:xfrm>
            <a:off x="4403435" y="2079140"/>
            <a:ext cx="3588660" cy="4434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14" t="44406" r="26470" b="-28"/>
          <a:stretch/>
        </p:blipFill>
        <p:spPr bwMode="auto">
          <a:xfrm>
            <a:off x="9234444" y="1636295"/>
            <a:ext cx="2526632" cy="5221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488" y="4425950"/>
            <a:ext cx="5721609" cy="2171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8712243-9338-9314-23A3-FEBB5F18CA1F}"/>
              </a:ext>
            </a:extLst>
          </p:cNvPr>
          <p:cNvSpPr txBox="1"/>
          <p:nvPr/>
        </p:nvSpPr>
        <p:spPr>
          <a:xfrm>
            <a:off x="430845" y="161093"/>
            <a:ext cx="794517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Indicadores internacionales interoperables</a:t>
            </a:r>
          </a:p>
        </p:txBody>
      </p:sp>
    </p:spTree>
    <p:extLst>
      <p:ext uri="{BB962C8B-B14F-4D97-AF65-F5344CB8AC3E}">
        <p14:creationId xmlns:p14="http://schemas.microsoft.com/office/powerpoint/2010/main" val="2590810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BF3F8-3190-8CBD-6A15-45FCE89C4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FD7E719-8F4C-A7D4-4914-EC0FC89E8E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179" t="13294" r="21194" b="31517"/>
          <a:stretch>
            <a:fillRect/>
          </a:stretch>
        </p:blipFill>
        <p:spPr>
          <a:xfrm>
            <a:off x="736979" y="915351"/>
            <a:ext cx="10422341" cy="565967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DC5CBF1-06D6-7026-DD18-A1DD083CC71B}"/>
              </a:ext>
            </a:extLst>
          </p:cNvPr>
          <p:cNvSpPr txBox="1"/>
          <p:nvPr/>
        </p:nvSpPr>
        <p:spPr>
          <a:xfrm>
            <a:off x="3248167" y="5923128"/>
            <a:ext cx="2320120" cy="584775"/>
          </a:xfrm>
          <a:prstGeom prst="rect">
            <a:avLst/>
          </a:prstGeom>
          <a:solidFill>
            <a:srgbClr val="FFC000"/>
          </a:solidFill>
          <a:effectLst>
            <a:outerShdw blurRad="50800" dist="1397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MX" sz="3200" b="1" dirty="0"/>
              <a:t>238</a:t>
            </a:r>
            <a:r>
              <a:rPr lang="es-MX" sz="3200" dirty="0"/>
              <a:t> revistas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1AE8B8A-6D3C-13EB-1EB2-29488FEB4F69}"/>
              </a:ext>
            </a:extLst>
          </p:cNvPr>
          <p:cNvSpPr txBox="1"/>
          <p:nvPr/>
        </p:nvSpPr>
        <p:spPr>
          <a:xfrm>
            <a:off x="6373504" y="282977"/>
            <a:ext cx="55682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hlinkClick r:id="rId3"/>
              </a:rPr>
              <a:t>https://biblat.unam.mx/es/nucleorevistas</a:t>
            </a:r>
            <a:r>
              <a:rPr lang="es-MX" sz="2400" dirty="0"/>
              <a:t>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E290802-3B69-D3BB-0867-C079323D0C2B}"/>
              </a:ext>
            </a:extLst>
          </p:cNvPr>
          <p:cNvSpPr txBox="1"/>
          <p:nvPr/>
        </p:nvSpPr>
        <p:spPr>
          <a:xfrm>
            <a:off x="928047" y="159867"/>
            <a:ext cx="4271750" cy="584775"/>
          </a:xfrm>
          <a:prstGeom prst="rect">
            <a:avLst/>
          </a:prstGeom>
          <a:solidFill>
            <a:srgbClr val="C00000"/>
          </a:solidFill>
          <a:effectLst>
            <a:outerShdw blurRad="50800" dist="1397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MX" sz="3200" b="1" dirty="0">
                <a:solidFill>
                  <a:schemeClr val="bg1"/>
                </a:solidFill>
              </a:rPr>
              <a:t>Núcleo central - </a:t>
            </a:r>
            <a:r>
              <a:rPr lang="es-MX" sz="3200" b="1" dirty="0" err="1">
                <a:solidFill>
                  <a:schemeClr val="bg1"/>
                </a:solidFill>
              </a:rPr>
              <a:t>Biblat</a:t>
            </a:r>
            <a:endParaRPr lang="es-MX" sz="3200" dirty="0">
              <a:solidFill>
                <a:schemeClr val="bg1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7A3546F-319E-1F6E-2553-969698926B67}"/>
              </a:ext>
            </a:extLst>
          </p:cNvPr>
          <p:cNvSpPr txBox="1"/>
          <p:nvPr/>
        </p:nvSpPr>
        <p:spPr>
          <a:xfrm>
            <a:off x="3866865" y="915351"/>
            <a:ext cx="8074926" cy="1077218"/>
          </a:xfrm>
          <a:prstGeom prst="rect">
            <a:avLst/>
          </a:prstGeom>
          <a:solidFill>
            <a:srgbClr val="FFC000"/>
          </a:solidFill>
          <a:effectLst>
            <a:outerShdw blurRad="50800" dist="1397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/>
              <a:t>Actualización hasta los 5 años más recientes : </a:t>
            </a:r>
            <a:r>
              <a:rPr lang="es-MX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2021-2025</a:t>
            </a:r>
            <a:endParaRPr lang="es-MX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744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948D-25F2-375D-CD95-7A110A1CB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1669498-8941-1BFC-E1F1-1C76472CBA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955" t="33079" r="21866" b="11524"/>
          <a:stretch>
            <a:fillRect/>
          </a:stretch>
        </p:blipFill>
        <p:spPr>
          <a:xfrm>
            <a:off x="-1" y="754252"/>
            <a:ext cx="12192001" cy="610374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64BE727-32DB-9686-B1CB-0C101071818D}"/>
              </a:ext>
            </a:extLst>
          </p:cNvPr>
          <p:cNvSpPr txBox="1"/>
          <p:nvPr/>
        </p:nvSpPr>
        <p:spPr>
          <a:xfrm>
            <a:off x="6400799" y="231032"/>
            <a:ext cx="55682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hlinkClick r:id="rId3"/>
              </a:rPr>
              <a:t>https://biblat.unam.mx/es/nucleorevistas</a:t>
            </a:r>
            <a:r>
              <a:rPr lang="es-MX" sz="2400" dirty="0"/>
              <a:t>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E4F3AC1-B988-F539-D201-7AC6ABD99BD7}"/>
              </a:ext>
            </a:extLst>
          </p:cNvPr>
          <p:cNvSpPr txBox="1"/>
          <p:nvPr/>
        </p:nvSpPr>
        <p:spPr>
          <a:xfrm>
            <a:off x="941695" y="169477"/>
            <a:ext cx="4271750" cy="584775"/>
          </a:xfrm>
          <a:prstGeom prst="rect">
            <a:avLst/>
          </a:prstGeom>
          <a:solidFill>
            <a:srgbClr val="FFC000"/>
          </a:solidFill>
          <a:effectLst>
            <a:outerShdw blurRad="50800" dist="1397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MX" sz="3200" b="1" dirty="0"/>
              <a:t>Núcleo central - </a:t>
            </a:r>
            <a:r>
              <a:rPr lang="es-MX" sz="3200" b="1" dirty="0" err="1"/>
              <a:t>Biblat</a:t>
            </a:r>
            <a:endParaRPr lang="es-MX" sz="3200" dirty="0"/>
          </a:p>
        </p:txBody>
      </p:sp>
    </p:spTree>
    <p:extLst>
      <p:ext uri="{BB962C8B-B14F-4D97-AF65-F5344CB8AC3E}">
        <p14:creationId xmlns:p14="http://schemas.microsoft.com/office/powerpoint/2010/main" val="26112142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5846" t="5655" r="18109" b="71658"/>
          <a:stretch/>
        </p:blipFill>
        <p:spPr>
          <a:xfrm>
            <a:off x="0" y="1787857"/>
            <a:ext cx="12078269" cy="2333767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86602" y="450377"/>
            <a:ext cx="81769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Disponible en </a:t>
            </a:r>
            <a:r>
              <a:rPr lang="es-MX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https://biblat.unam.mx</a:t>
            </a:r>
            <a:endParaRPr lang="es-MX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MX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Flecha a la derecha con bandas 5"/>
          <p:cNvSpPr/>
          <p:nvPr/>
        </p:nvSpPr>
        <p:spPr>
          <a:xfrm rot="5400000">
            <a:off x="10066600" y="-2238231"/>
            <a:ext cx="2176340" cy="2074459"/>
          </a:xfrm>
          <a:prstGeom prst="stripedRightArrow">
            <a:avLst/>
          </a:prstGeom>
          <a:solidFill>
            <a:srgbClr val="FFFF00"/>
          </a:solidFill>
          <a:effectLst>
            <a:outerShdw blurRad="50800" dist="1270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8" name="Picture 8" descr="foto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017" y="4874969"/>
            <a:ext cx="1638760" cy="17025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o 9"/>
          <p:cNvGrpSpPr/>
          <p:nvPr/>
        </p:nvGrpSpPr>
        <p:grpSpPr>
          <a:xfrm>
            <a:off x="9394349" y="4794359"/>
            <a:ext cx="2797651" cy="1689999"/>
            <a:chOff x="4828050" y="-1658965"/>
            <a:chExt cx="3778833" cy="1652336"/>
          </a:xfrm>
        </p:grpSpPr>
        <p:sp>
          <p:nvSpPr>
            <p:cNvPr id="11" name="Rectángulo 10"/>
            <p:cNvSpPr/>
            <p:nvPr/>
          </p:nvSpPr>
          <p:spPr>
            <a:xfrm>
              <a:off x="4828050" y="-1658965"/>
              <a:ext cx="3778833" cy="1652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3736" y="-1448227"/>
              <a:ext cx="2927459" cy="12460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</p:grpSp>
      <p:sp>
        <p:nvSpPr>
          <p:cNvPr id="13" name="Rectángulo 12"/>
          <p:cNvSpPr/>
          <p:nvPr/>
        </p:nvSpPr>
        <p:spPr>
          <a:xfrm>
            <a:off x="177498" y="5161746"/>
            <a:ext cx="3466531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b="1" dirty="0"/>
              <a:t>Antonio Sánchez Pereyra</a:t>
            </a:r>
          </a:p>
          <a:p>
            <a:r>
              <a:rPr lang="es-MX" dirty="0"/>
              <a:t>Dirección General de Bibliotecas</a:t>
            </a:r>
            <a:br>
              <a:rPr lang="es-MX" dirty="0"/>
            </a:br>
            <a:r>
              <a:rPr lang="es-MX" dirty="0"/>
              <a:t>y Servicios Digitales de Información </a:t>
            </a:r>
            <a:r>
              <a:rPr lang="es-MX" dirty="0">
                <a:hlinkClick r:id="rId6"/>
              </a:rPr>
              <a:t>biblat@dgb.unam.mx</a:t>
            </a:r>
            <a:endParaRPr lang="es-MX" dirty="0"/>
          </a:p>
          <a:p>
            <a:r>
              <a:rPr lang="es-MX" sz="1400" dirty="0">
                <a:hlinkClick r:id="rId7"/>
              </a:rPr>
              <a:t>https://orcid.org/0000-0002-1316-4632</a:t>
            </a:r>
            <a:r>
              <a:rPr lang="es-MX" sz="1400" dirty="0"/>
              <a:t> 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F5657773-42AA-44C8-B70B-BA8B1449003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376" y="5199863"/>
            <a:ext cx="2073837" cy="13776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2DA462E-852A-1898-5BF0-80EFA149D64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4430" t="78188" r="45241" b="11754"/>
          <a:stretch/>
        </p:blipFill>
        <p:spPr>
          <a:xfrm>
            <a:off x="7751013" y="4479802"/>
            <a:ext cx="1912950" cy="10478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0" name="Imagen 3">
            <a:extLst>
              <a:ext uri="{FF2B5EF4-FFF2-40B4-BE49-F238E27FC236}">
                <a16:creationId xmlns:a16="http://schemas.microsoft.com/office/drawing/2014/main" id="{16606681-6BA7-A773-FE47-067EC2FCE37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43048" t="64620" r="43465" b="14327"/>
          <a:stretch/>
        </p:blipFill>
        <p:spPr>
          <a:xfrm>
            <a:off x="7823189" y="5527660"/>
            <a:ext cx="1472260" cy="12927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39613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0 L -0.00143 0.397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19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43048" t="64620" r="43465" b="14327"/>
          <a:stretch/>
        </p:blipFill>
        <p:spPr>
          <a:xfrm>
            <a:off x="363794" y="333482"/>
            <a:ext cx="1718213" cy="150867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/>
          <a:srcRect l="44430" t="78188" r="45241" b="11754"/>
          <a:stretch/>
        </p:blipFill>
        <p:spPr>
          <a:xfrm>
            <a:off x="264212" y="2079155"/>
            <a:ext cx="2190830" cy="1200073"/>
          </a:xfrm>
          <a:prstGeom prst="rect">
            <a:avLst/>
          </a:prstGeom>
        </p:spPr>
      </p:pic>
      <p:sp>
        <p:nvSpPr>
          <p:cNvPr id="15" name="CuadroTexto 14"/>
          <p:cNvSpPr txBox="1"/>
          <p:nvPr/>
        </p:nvSpPr>
        <p:spPr>
          <a:xfrm>
            <a:off x="264212" y="1651430"/>
            <a:ext cx="4146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5400" b="1" dirty="0"/>
              <a:t>+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2116202" y="1728374"/>
            <a:ext cx="4482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/>
              <a:t>=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10575" r="21465" b="4522"/>
          <a:stretch/>
        </p:blipFill>
        <p:spPr bwMode="auto">
          <a:xfrm>
            <a:off x="3720662" y="0"/>
            <a:ext cx="80772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18490" y="4398579"/>
            <a:ext cx="392703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hlinkClick r:id="rId6"/>
              </a:rPr>
              <a:t>https://biblat.unam.mx</a:t>
            </a:r>
            <a:endParaRPr lang="es-MX" sz="2800" b="1" dirty="0"/>
          </a:p>
          <a:p>
            <a:endParaRPr lang="es-MX" dirty="0"/>
          </a:p>
        </p:txBody>
      </p:sp>
      <p:sp>
        <p:nvSpPr>
          <p:cNvPr id="26" name="CuadroTexto 27">
            <a:extLst>
              <a:ext uri="{FF2B5EF4-FFF2-40B4-BE49-F238E27FC236}">
                <a16:creationId xmlns:a16="http://schemas.microsoft.com/office/drawing/2014/main" id="{C9DB2F80-934E-4252-96A3-A2594D616A08}"/>
              </a:ext>
            </a:extLst>
          </p:cNvPr>
          <p:cNvSpPr txBox="1"/>
          <p:nvPr/>
        </p:nvSpPr>
        <p:spPr>
          <a:xfrm>
            <a:off x="657116" y="5935099"/>
            <a:ext cx="14050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/>
              <a:t>2008</a:t>
            </a:r>
          </a:p>
        </p:txBody>
      </p:sp>
    </p:spTree>
    <p:extLst>
      <p:ext uri="{BB962C8B-B14F-4D97-AF65-F5344CB8AC3E}">
        <p14:creationId xmlns:p14="http://schemas.microsoft.com/office/powerpoint/2010/main" val="2707599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8">
            <a:extLst>
              <a:ext uri="{FF2B5EF4-FFF2-40B4-BE49-F238E27FC236}">
                <a16:creationId xmlns:a16="http://schemas.microsoft.com/office/drawing/2014/main" id="{DCFAB5A8-3BDE-EFF2-7B86-5DD2F7F32908}"/>
              </a:ext>
            </a:extLst>
          </p:cNvPr>
          <p:cNvGrpSpPr/>
          <p:nvPr/>
        </p:nvGrpSpPr>
        <p:grpSpPr>
          <a:xfrm>
            <a:off x="0" y="2288396"/>
            <a:ext cx="2743200" cy="1524000"/>
            <a:chOff x="4828050" y="-1658965"/>
            <a:chExt cx="3778833" cy="1652336"/>
          </a:xfrm>
        </p:grpSpPr>
        <p:sp>
          <p:nvSpPr>
            <p:cNvPr id="5" name="Rectángulo 9">
              <a:extLst>
                <a:ext uri="{FF2B5EF4-FFF2-40B4-BE49-F238E27FC236}">
                  <a16:creationId xmlns:a16="http://schemas.microsoft.com/office/drawing/2014/main" id="{5EE72D3A-B1D8-B9D5-5E13-BBC52A3D5020}"/>
                </a:ext>
              </a:extLst>
            </p:cNvPr>
            <p:cNvSpPr/>
            <p:nvPr/>
          </p:nvSpPr>
          <p:spPr>
            <a:xfrm>
              <a:off x="4828050" y="-1658965"/>
              <a:ext cx="3778833" cy="1652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1200"/>
            </a:p>
          </p:txBody>
        </p:sp>
        <p:pic>
          <p:nvPicPr>
            <p:cNvPr id="6" name="Imagen 10">
              <a:extLst>
                <a:ext uri="{FF2B5EF4-FFF2-40B4-BE49-F238E27FC236}">
                  <a16:creationId xmlns:a16="http://schemas.microsoft.com/office/drawing/2014/main" id="{2ADECB37-E0F1-1E07-4F13-F829CB98FD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3498" y="-1378067"/>
              <a:ext cx="2927459" cy="1246012"/>
            </a:xfrm>
            <a:prstGeom prst="rect">
              <a:avLst/>
            </a:prstGeom>
          </p:spPr>
        </p:pic>
      </p:grpSp>
      <p:sp>
        <p:nvSpPr>
          <p:cNvPr id="7" name="6 CuadroTexto"/>
          <p:cNvSpPr txBox="1"/>
          <p:nvPr/>
        </p:nvSpPr>
        <p:spPr>
          <a:xfrm>
            <a:off x="2557414" y="1283585"/>
            <a:ext cx="3666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Indicadores propios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2565509" y="4363756"/>
            <a:ext cx="36662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Indicadores internacionales interoperables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6223641" y="117448"/>
            <a:ext cx="560466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C00000"/>
                </a:solidFill>
              </a:rPr>
              <a:t>•</a:t>
            </a:r>
            <a:r>
              <a:rPr lang="es-MX" dirty="0"/>
              <a:t> </a:t>
            </a:r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Índice de coautoría</a:t>
            </a:r>
          </a:p>
          <a:p>
            <a:r>
              <a:rPr lang="es-MX" b="1" dirty="0">
                <a:solidFill>
                  <a:srgbClr val="C00000"/>
                </a:solidFill>
              </a:rPr>
              <a:t>•</a:t>
            </a:r>
            <a:r>
              <a:rPr lang="es-MX" dirty="0"/>
              <a:t> </a:t>
            </a:r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Modelo de Elitismo</a:t>
            </a:r>
          </a:p>
          <a:p>
            <a:r>
              <a:rPr lang="es-MX" b="1" dirty="0">
                <a:solidFill>
                  <a:srgbClr val="C00000"/>
                </a:solidFill>
              </a:rPr>
              <a:t>•</a:t>
            </a:r>
            <a:r>
              <a:rPr lang="es-MX" dirty="0"/>
              <a:t> </a:t>
            </a:r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Índice de densidad de documentos</a:t>
            </a:r>
          </a:p>
          <a:p>
            <a:r>
              <a:rPr lang="es-MX" b="1" dirty="0">
                <a:solidFill>
                  <a:srgbClr val="C00000"/>
                </a:solidFill>
              </a:rPr>
              <a:t>•</a:t>
            </a:r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Índice de concentración temática</a:t>
            </a:r>
          </a:p>
          <a:p>
            <a:r>
              <a:rPr lang="es-MX" b="1" dirty="0">
                <a:solidFill>
                  <a:srgbClr val="C00000"/>
                </a:solidFill>
              </a:rPr>
              <a:t>•</a:t>
            </a:r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Modelo de Bradford (Revista)</a:t>
            </a:r>
          </a:p>
          <a:p>
            <a:r>
              <a:rPr lang="es-MX" b="1" dirty="0">
                <a:solidFill>
                  <a:srgbClr val="C00000"/>
                </a:solidFill>
              </a:rPr>
              <a:t>•</a:t>
            </a:r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Modelo de Bradford (Institucional)</a:t>
            </a:r>
          </a:p>
          <a:p>
            <a:r>
              <a:rPr lang="es-MX" b="1" dirty="0">
                <a:solidFill>
                  <a:srgbClr val="C00000"/>
                </a:solidFill>
              </a:rPr>
              <a:t>• </a:t>
            </a:r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Tasa de autoría exógena por revista</a:t>
            </a:r>
          </a:p>
          <a:p>
            <a:r>
              <a:rPr lang="es-MX" b="1" dirty="0">
                <a:solidFill>
                  <a:srgbClr val="C00000"/>
                </a:solidFill>
              </a:rPr>
              <a:t>• </a:t>
            </a:r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Tasa anual de autoría exógena dividida por país</a:t>
            </a:r>
          </a:p>
          <a:p>
            <a:r>
              <a:rPr lang="es-MX" b="1" dirty="0">
                <a:solidFill>
                  <a:srgbClr val="C00000"/>
                </a:solidFill>
              </a:rPr>
              <a:t>• </a:t>
            </a:r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Documentos de una revista por institución</a:t>
            </a:r>
          </a:p>
          <a:p>
            <a:r>
              <a:rPr lang="es-MX" b="1" dirty="0">
                <a:solidFill>
                  <a:srgbClr val="C00000"/>
                </a:solidFill>
              </a:rPr>
              <a:t>• </a:t>
            </a:r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Documentos anuales de una revista por institución</a:t>
            </a:r>
          </a:p>
          <a:p>
            <a:r>
              <a:rPr lang="es-MX" b="1" dirty="0">
                <a:solidFill>
                  <a:srgbClr val="C00000"/>
                </a:solidFill>
              </a:rPr>
              <a:t>• </a:t>
            </a:r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Coautoría entre países</a:t>
            </a:r>
            <a:endParaRPr lang="es-MX" dirty="0"/>
          </a:p>
        </p:txBody>
      </p:sp>
      <p:grpSp>
        <p:nvGrpSpPr>
          <p:cNvPr id="21" name="20 Grupo"/>
          <p:cNvGrpSpPr/>
          <p:nvPr/>
        </p:nvGrpSpPr>
        <p:grpSpPr>
          <a:xfrm>
            <a:off x="10754708" y="4871334"/>
            <a:ext cx="1014249" cy="893035"/>
            <a:chOff x="11148845" y="4101653"/>
            <a:chExt cx="1014249" cy="893035"/>
          </a:xfrm>
        </p:grpSpPr>
        <p:sp>
          <p:nvSpPr>
            <p:cNvPr id="10" name="9 Elipse"/>
            <p:cNvSpPr/>
            <p:nvPr/>
          </p:nvSpPr>
          <p:spPr>
            <a:xfrm>
              <a:off x="11148845" y="4101653"/>
              <a:ext cx="914400" cy="893035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1" name="10 CuadroTexto"/>
            <p:cNvSpPr txBox="1"/>
            <p:nvPr/>
          </p:nvSpPr>
          <p:spPr>
            <a:xfrm>
              <a:off x="11422115" y="4225003"/>
              <a:ext cx="7409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3600" b="1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grpSp>
        <p:nvGrpSpPr>
          <p:cNvPr id="17" name="16 Grupo"/>
          <p:cNvGrpSpPr/>
          <p:nvPr/>
        </p:nvGrpSpPr>
        <p:grpSpPr>
          <a:xfrm>
            <a:off x="10644350" y="2991345"/>
            <a:ext cx="914400" cy="893035"/>
            <a:chOff x="10620703" y="3058092"/>
            <a:chExt cx="914400" cy="893035"/>
          </a:xfrm>
        </p:grpSpPr>
        <p:sp>
          <p:nvSpPr>
            <p:cNvPr id="12" name="11 Elipse"/>
            <p:cNvSpPr/>
            <p:nvPr/>
          </p:nvSpPr>
          <p:spPr>
            <a:xfrm>
              <a:off x="10620703" y="3058092"/>
              <a:ext cx="914400" cy="893035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3" name="12 CuadroTexto"/>
            <p:cNvSpPr txBox="1"/>
            <p:nvPr/>
          </p:nvSpPr>
          <p:spPr>
            <a:xfrm>
              <a:off x="10731061" y="3174047"/>
              <a:ext cx="7409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3600" b="1" dirty="0">
                  <a:solidFill>
                    <a:srgbClr val="FFC000"/>
                  </a:solidFill>
                </a:rPr>
                <a:t>12</a:t>
              </a:r>
            </a:p>
          </p:txBody>
        </p:sp>
      </p:grpSp>
      <p:grpSp>
        <p:nvGrpSpPr>
          <p:cNvPr id="16" name="15 Grupo"/>
          <p:cNvGrpSpPr/>
          <p:nvPr/>
        </p:nvGrpSpPr>
        <p:grpSpPr>
          <a:xfrm>
            <a:off x="10644350" y="117448"/>
            <a:ext cx="914400" cy="893035"/>
            <a:chOff x="10644350" y="117448"/>
            <a:chExt cx="914400" cy="893035"/>
          </a:xfrm>
        </p:grpSpPr>
        <p:sp>
          <p:nvSpPr>
            <p:cNvPr id="14" name="13 Elipse"/>
            <p:cNvSpPr/>
            <p:nvPr/>
          </p:nvSpPr>
          <p:spPr>
            <a:xfrm>
              <a:off x="10644350" y="117448"/>
              <a:ext cx="914400" cy="893035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5" name="14 CuadroTexto"/>
            <p:cNvSpPr txBox="1"/>
            <p:nvPr/>
          </p:nvSpPr>
          <p:spPr>
            <a:xfrm>
              <a:off x="10754708" y="233403"/>
              <a:ext cx="7409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3600" b="1" dirty="0"/>
                <a:t>11</a:t>
              </a:r>
            </a:p>
          </p:txBody>
        </p:sp>
      </p:grpSp>
      <p:grpSp>
        <p:nvGrpSpPr>
          <p:cNvPr id="24" name="23 Grupo"/>
          <p:cNvGrpSpPr/>
          <p:nvPr/>
        </p:nvGrpSpPr>
        <p:grpSpPr>
          <a:xfrm>
            <a:off x="6111260" y="3226689"/>
            <a:ext cx="3811416" cy="536575"/>
            <a:chOff x="6176345" y="3226689"/>
            <a:chExt cx="3811416" cy="536575"/>
          </a:xfrm>
        </p:grpSpPr>
        <p:sp>
          <p:nvSpPr>
            <p:cNvPr id="20" name="19 Rectángulo"/>
            <p:cNvSpPr/>
            <p:nvPr/>
          </p:nvSpPr>
          <p:spPr>
            <a:xfrm>
              <a:off x="6176345" y="3486920"/>
              <a:ext cx="3681247" cy="27634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1736" y="3226689"/>
              <a:ext cx="3756025" cy="536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2" name="21 CuadroTexto"/>
          <p:cNvSpPr txBox="1"/>
          <p:nvPr/>
        </p:nvSpPr>
        <p:spPr>
          <a:xfrm>
            <a:off x="6223640" y="4229203"/>
            <a:ext cx="56046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rgbClr val="C00000"/>
                </a:solidFill>
              </a:rPr>
              <a:t>•</a:t>
            </a:r>
            <a:r>
              <a:rPr lang="es-MX" sz="2400" dirty="0"/>
              <a:t> </a:t>
            </a:r>
            <a:r>
              <a:rPr lang="es-MX" sz="24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Altmetrics</a:t>
            </a:r>
            <a:endParaRPr lang="es-MX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s-MX" sz="2400" b="1" dirty="0">
                <a:solidFill>
                  <a:srgbClr val="C00000"/>
                </a:solidFill>
              </a:rPr>
              <a:t>•</a:t>
            </a:r>
            <a:r>
              <a:rPr lang="es-MX" sz="2400" dirty="0"/>
              <a:t> </a:t>
            </a:r>
            <a:r>
              <a:rPr lang="es-MX" sz="24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Dimensions</a:t>
            </a:r>
            <a:endParaRPr lang="es-MX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s-MX" sz="2400" b="1" dirty="0">
                <a:solidFill>
                  <a:srgbClr val="C00000"/>
                </a:solidFill>
              </a:rPr>
              <a:t>•</a:t>
            </a:r>
            <a:r>
              <a:rPr lang="es-MX" sz="2400" dirty="0"/>
              <a:t> </a:t>
            </a:r>
            <a:r>
              <a:rPr lang="es-MX" sz="24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PlumX</a:t>
            </a:r>
            <a:endParaRPr lang="es-MX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s-MX" sz="2400" b="1" dirty="0">
                <a:solidFill>
                  <a:srgbClr val="C00000"/>
                </a:solidFill>
              </a:rPr>
              <a:t>•</a:t>
            </a:r>
            <a:r>
              <a:rPr lang="es-MX" sz="2400" dirty="0"/>
              <a:t> </a:t>
            </a:r>
            <a:r>
              <a:rPr lang="es-MX" sz="24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Scite</a:t>
            </a:r>
            <a:endParaRPr lang="es-MX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s-MX" sz="2400" b="1" dirty="0">
                <a:solidFill>
                  <a:srgbClr val="C00000"/>
                </a:solidFill>
              </a:rPr>
              <a:t>•</a:t>
            </a:r>
            <a:r>
              <a:rPr lang="es-MX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ODS - Aurora</a:t>
            </a:r>
          </a:p>
        </p:txBody>
      </p:sp>
      <p:sp>
        <p:nvSpPr>
          <p:cNvPr id="23" name="22 CuadroTexto"/>
          <p:cNvSpPr txBox="1"/>
          <p:nvPr/>
        </p:nvSpPr>
        <p:spPr>
          <a:xfrm>
            <a:off x="2550275" y="1833558"/>
            <a:ext cx="36260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chemeClr val="accent5">
                    <a:lumMod val="75000"/>
                  </a:schemeClr>
                </a:solidFill>
              </a:rPr>
              <a:t>Indicadores para </a:t>
            </a:r>
            <a:r>
              <a:rPr lang="es-MX" sz="2400" b="1" dirty="0">
                <a:solidFill>
                  <a:schemeClr val="accent5">
                    <a:lumMod val="75000"/>
                  </a:schemeClr>
                </a:solidFill>
              </a:rPr>
              <a:t>REVISTAS</a:t>
            </a:r>
          </a:p>
        </p:txBody>
      </p:sp>
      <p:sp>
        <p:nvSpPr>
          <p:cNvPr id="25" name="24 CuadroTexto"/>
          <p:cNvSpPr txBox="1"/>
          <p:nvPr/>
        </p:nvSpPr>
        <p:spPr>
          <a:xfrm>
            <a:off x="2233450" y="5933416"/>
            <a:ext cx="36260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chemeClr val="accent5">
                    <a:lumMod val="75000"/>
                  </a:schemeClr>
                </a:solidFill>
              </a:rPr>
              <a:t>Indicadores para </a:t>
            </a:r>
            <a:r>
              <a:rPr lang="es-MX" sz="2400" b="1" dirty="0">
                <a:solidFill>
                  <a:schemeClr val="accent5">
                    <a:lumMod val="75000"/>
                  </a:schemeClr>
                </a:solidFill>
              </a:rPr>
              <a:t>ARTÍCULO</a:t>
            </a:r>
          </a:p>
        </p:txBody>
      </p:sp>
    </p:spTree>
    <p:extLst>
      <p:ext uri="{BB962C8B-B14F-4D97-AF65-F5344CB8AC3E}">
        <p14:creationId xmlns:p14="http://schemas.microsoft.com/office/powerpoint/2010/main" val="1160547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2" grpId="0"/>
      <p:bldP spid="23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674D950-C1A0-4041-B0AD-406C84F09B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05" b="3608"/>
          <a:stretch/>
        </p:blipFill>
        <p:spPr>
          <a:xfrm>
            <a:off x="0" y="453007"/>
            <a:ext cx="12192000" cy="6157519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027FB984-AAC8-419B-A4A3-CD0CF7EA318C}"/>
              </a:ext>
            </a:extLst>
          </p:cNvPr>
          <p:cNvSpPr/>
          <p:nvPr/>
        </p:nvSpPr>
        <p:spPr>
          <a:xfrm>
            <a:off x="1451296" y="2206306"/>
            <a:ext cx="2550254" cy="1996579"/>
          </a:xfrm>
          <a:prstGeom prst="rect">
            <a:avLst/>
          </a:prstGeom>
          <a:solidFill>
            <a:srgbClr val="FFE699">
              <a:alpha val="3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9E011BC1-9C2B-4C46-BC52-25A8E9F43C3A}"/>
              </a:ext>
            </a:extLst>
          </p:cNvPr>
          <p:cNvSpPr/>
          <p:nvPr/>
        </p:nvSpPr>
        <p:spPr>
          <a:xfrm>
            <a:off x="1451296" y="4202885"/>
            <a:ext cx="5226342" cy="1837189"/>
          </a:xfrm>
          <a:prstGeom prst="rect">
            <a:avLst/>
          </a:prstGeom>
          <a:solidFill>
            <a:srgbClr val="FFFF00">
              <a:alpha val="3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highlight>
                <a:srgbClr val="FF0000"/>
              </a:highlight>
            </a:endParaRP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0445AD38-3631-4886-8EAF-6E360BEDF3D6}"/>
              </a:ext>
            </a:extLst>
          </p:cNvPr>
          <p:cNvGrpSpPr/>
          <p:nvPr/>
        </p:nvGrpSpPr>
        <p:grpSpPr>
          <a:xfrm>
            <a:off x="3546482" y="2921814"/>
            <a:ext cx="1906363" cy="710619"/>
            <a:chOff x="3854183" y="1949378"/>
            <a:chExt cx="1906363" cy="710619"/>
          </a:xfrm>
        </p:grpSpPr>
        <p:sp>
          <p:nvSpPr>
            <p:cNvPr id="13" name="Flecha: pentágono 12">
              <a:extLst>
                <a:ext uri="{FF2B5EF4-FFF2-40B4-BE49-F238E27FC236}">
                  <a16:creationId xmlns:a16="http://schemas.microsoft.com/office/drawing/2014/main" id="{3A33DAB3-E627-4FA1-A7D5-0462A5309D24}"/>
                </a:ext>
              </a:extLst>
            </p:cNvPr>
            <p:cNvSpPr/>
            <p:nvPr/>
          </p:nvSpPr>
          <p:spPr>
            <a:xfrm flipH="1">
              <a:off x="3854183" y="1949378"/>
              <a:ext cx="1809184" cy="659663"/>
            </a:xfrm>
            <a:prstGeom prst="homePlate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165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5563A844-B093-4F82-9591-9D018EB8CADF}"/>
                </a:ext>
              </a:extLst>
            </p:cNvPr>
            <p:cNvSpPr txBox="1"/>
            <p:nvPr/>
          </p:nvSpPr>
          <p:spPr>
            <a:xfrm>
              <a:off x="4137792" y="1952111"/>
              <a:ext cx="16227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000" b="1" i="1" dirty="0"/>
                <a:t> </a:t>
              </a:r>
              <a:r>
                <a:rPr lang="es-MX" sz="2000" b="1" dirty="0"/>
                <a:t>    autor</a:t>
              </a:r>
            </a:p>
            <a:p>
              <a:r>
                <a:rPr lang="es-MX" sz="2000" b="1" dirty="0"/>
                <a:t>   coautores</a:t>
              </a:r>
              <a:endParaRPr lang="es-MX" sz="20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533F7CFB-7636-4435-A43D-39F4D5F1D0B8}"/>
              </a:ext>
            </a:extLst>
          </p:cNvPr>
          <p:cNvGrpSpPr/>
          <p:nvPr/>
        </p:nvGrpSpPr>
        <p:grpSpPr>
          <a:xfrm>
            <a:off x="6528728" y="4103528"/>
            <a:ext cx="2094824" cy="716873"/>
            <a:chOff x="4935613" y="2335018"/>
            <a:chExt cx="2094824" cy="716873"/>
          </a:xfrm>
        </p:grpSpPr>
        <p:sp>
          <p:nvSpPr>
            <p:cNvPr id="16" name="Flecha: pentágono 15">
              <a:extLst>
                <a:ext uri="{FF2B5EF4-FFF2-40B4-BE49-F238E27FC236}">
                  <a16:creationId xmlns:a16="http://schemas.microsoft.com/office/drawing/2014/main" id="{9780FC5B-7807-4EB3-9AA8-017A5C1DCF2A}"/>
                </a:ext>
              </a:extLst>
            </p:cNvPr>
            <p:cNvSpPr/>
            <p:nvPr/>
          </p:nvSpPr>
          <p:spPr>
            <a:xfrm flipH="1">
              <a:off x="4935613" y="2335018"/>
              <a:ext cx="1809184" cy="659663"/>
            </a:xfrm>
            <a:prstGeom prst="homePlate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165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C03599B9-7420-4EF3-8D5F-A48206F3B092}"/>
                </a:ext>
              </a:extLst>
            </p:cNvPr>
            <p:cNvSpPr txBox="1"/>
            <p:nvPr/>
          </p:nvSpPr>
          <p:spPr>
            <a:xfrm>
              <a:off x="5051250" y="2344005"/>
              <a:ext cx="1979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000" b="1" dirty="0"/>
                <a:t>       afiliación</a:t>
              </a:r>
              <a:br>
                <a:rPr lang="es-MX" sz="2000" b="1" dirty="0"/>
              </a:br>
              <a:r>
                <a:rPr lang="es-MX" sz="2000" b="1" dirty="0"/>
                <a:t>    institucional</a:t>
              </a:r>
              <a:endParaRPr lang="es-MX" sz="20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68BEC7EE-E505-4EBD-AC5B-5F0087869482}"/>
              </a:ext>
            </a:extLst>
          </p:cNvPr>
          <p:cNvGrpSpPr/>
          <p:nvPr/>
        </p:nvGrpSpPr>
        <p:grpSpPr>
          <a:xfrm>
            <a:off x="8253154" y="4119827"/>
            <a:ext cx="2011802" cy="1015663"/>
            <a:chOff x="8220997" y="2402145"/>
            <a:chExt cx="2011802" cy="1015663"/>
          </a:xfrm>
        </p:grpSpPr>
        <p:sp>
          <p:nvSpPr>
            <p:cNvPr id="19" name="Flecha: pentágono 18">
              <a:extLst>
                <a:ext uri="{FF2B5EF4-FFF2-40B4-BE49-F238E27FC236}">
                  <a16:creationId xmlns:a16="http://schemas.microsoft.com/office/drawing/2014/main" id="{C88C3C5B-26FF-4BEA-93BF-1858EA4169F6}"/>
                </a:ext>
              </a:extLst>
            </p:cNvPr>
            <p:cNvSpPr/>
            <p:nvPr/>
          </p:nvSpPr>
          <p:spPr>
            <a:xfrm flipH="1">
              <a:off x="8220997" y="2434201"/>
              <a:ext cx="1809184" cy="659663"/>
            </a:xfrm>
            <a:prstGeom prst="homePlate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165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930F8147-C29B-42B5-AF30-B2BE9B2805DB}"/>
                </a:ext>
              </a:extLst>
            </p:cNvPr>
            <p:cNvSpPr txBox="1"/>
            <p:nvPr/>
          </p:nvSpPr>
          <p:spPr>
            <a:xfrm>
              <a:off x="8253612" y="2402145"/>
              <a:ext cx="197918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000" b="1" dirty="0"/>
                <a:t>    colaboración</a:t>
              </a:r>
              <a:br>
                <a:rPr lang="es-MX" sz="2000" b="1" dirty="0"/>
              </a:br>
              <a:r>
                <a:rPr lang="es-MX" sz="2000" b="1" dirty="0"/>
                <a:t>    instituciones</a:t>
              </a:r>
            </a:p>
            <a:p>
              <a:endParaRPr lang="es-MX" sz="20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1" name="Grupo 20">
            <a:extLst>
              <a:ext uri="{FF2B5EF4-FFF2-40B4-BE49-F238E27FC236}">
                <a16:creationId xmlns:a16="http://schemas.microsoft.com/office/drawing/2014/main" id="{99767E51-4997-46BA-AA4B-CF92229B7FB7}"/>
              </a:ext>
            </a:extLst>
          </p:cNvPr>
          <p:cNvGrpSpPr/>
          <p:nvPr/>
        </p:nvGrpSpPr>
        <p:grpSpPr>
          <a:xfrm>
            <a:off x="6615521" y="5294630"/>
            <a:ext cx="2000183" cy="727247"/>
            <a:chOff x="6594476" y="2321297"/>
            <a:chExt cx="2000183" cy="727247"/>
          </a:xfrm>
        </p:grpSpPr>
        <p:sp>
          <p:nvSpPr>
            <p:cNvPr id="22" name="Flecha: pentágono 21">
              <a:extLst>
                <a:ext uri="{FF2B5EF4-FFF2-40B4-BE49-F238E27FC236}">
                  <a16:creationId xmlns:a16="http://schemas.microsoft.com/office/drawing/2014/main" id="{89CC2207-A446-4ACB-99C1-E7BB6C1E8BD4}"/>
                </a:ext>
              </a:extLst>
            </p:cNvPr>
            <p:cNvSpPr/>
            <p:nvPr/>
          </p:nvSpPr>
          <p:spPr>
            <a:xfrm flipH="1">
              <a:off x="6594476" y="2321297"/>
              <a:ext cx="1809184" cy="659663"/>
            </a:xfrm>
            <a:prstGeom prst="homePlate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165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389F66ED-52F0-4BE5-A8DC-6C3693CD82F0}"/>
                </a:ext>
              </a:extLst>
            </p:cNvPr>
            <p:cNvSpPr txBox="1"/>
            <p:nvPr/>
          </p:nvSpPr>
          <p:spPr>
            <a:xfrm>
              <a:off x="6615472" y="2340658"/>
              <a:ext cx="1979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000" b="1" dirty="0"/>
                <a:t>    país afiliación</a:t>
              </a:r>
              <a:br>
                <a:rPr lang="es-MX" sz="2000" b="1" dirty="0"/>
              </a:br>
              <a:r>
                <a:rPr lang="es-MX" sz="2000" b="1" dirty="0"/>
                <a:t>    institucional</a:t>
              </a:r>
              <a:endParaRPr lang="es-MX" sz="20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95F44BD8-E3E6-441B-A593-4CE98ACADC28}"/>
              </a:ext>
            </a:extLst>
          </p:cNvPr>
          <p:cNvGrpSpPr/>
          <p:nvPr/>
        </p:nvGrpSpPr>
        <p:grpSpPr>
          <a:xfrm>
            <a:off x="8337912" y="5313990"/>
            <a:ext cx="2231576" cy="1019264"/>
            <a:chOff x="10563190" y="2536021"/>
            <a:chExt cx="2085395" cy="1019264"/>
          </a:xfrm>
        </p:grpSpPr>
        <p:sp>
          <p:nvSpPr>
            <p:cNvPr id="25" name="Flecha: pentágono 24">
              <a:extLst>
                <a:ext uri="{FF2B5EF4-FFF2-40B4-BE49-F238E27FC236}">
                  <a16:creationId xmlns:a16="http://schemas.microsoft.com/office/drawing/2014/main" id="{B4207655-86C4-4564-97E1-1607853C8027}"/>
                </a:ext>
              </a:extLst>
            </p:cNvPr>
            <p:cNvSpPr/>
            <p:nvPr/>
          </p:nvSpPr>
          <p:spPr>
            <a:xfrm flipH="1">
              <a:off x="10563190" y="2536021"/>
              <a:ext cx="1809184" cy="659663"/>
            </a:xfrm>
            <a:prstGeom prst="homePlate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165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C3562C23-ECCC-4555-BBE3-602DF621F68A}"/>
                </a:ext>
              </a:extLst>
            </p:cNvPr>
            <p:cNvSpPr txBox="1"/>
            <p:nvPr/>
          </p:nvSpPr>
          <p:spPr>
            <a:xfrm>
              <a:off x="10669398" y="2539622"/>
              <a:ext cx="197918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000" b="1" dirty="0"/>
                <a:t>    colaboración</a:t>
              </a:r>
              <a:br>
                <a:rPr lang="es-MX" sz="2000" b="1" dirty="0"/>
              </a:br>
              <a:r>
                <a:rPr lang="es-MX" sz="2000" b="1" dirty="0"/>
                <a:t>          países</a:t>
              </a:r>
            </a:p>
            <a:p>
              <a:endParaRPr lang="es-MX" sz="2000" b="1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1FFA906B-C0AB-4E72-9BE6-F5B2986A3E75}"/>
              </a:ext>
            </a:extLst>
          </p:cNvPr>
          <p:cNvCxnSpPr>
            <a:cxnSpLocks/>
          </p:cNvCxnSpPr>
          <p:nvPr/>
        </p:nvCxnSpPr>
        <p:spPr>
          <a:xfrm>
            <a:off x="1602298" y="4315195"/>
            <a:ext cx="265092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F0336527-16A2-4680-B39A-B3AA99291196}"/>
              </a:ext>
            </a:extLst>
          </p:cNvPr>
          <p:cNvCxnSpPr>
            <a:cxnSpLocks/>
          </p:cNvCxnSpPr>
          <p:nvPr/>
        </p:nvCxnSpPr>
        <p:spPr>
          <a:xfrm>
            <a:off x="1602297" y="4466456"/>
            <a:ext cx="128351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0B1DEC47-7AF2-47E8-A38C-E365705C6E7C}"/>
              </a:ext>
            </a:extLst>
          </p:cNvPr>
          <p:cNvCxnSpPr>
            <a:cxnSpLocks/>
          </p:cNvCxnSpPr>
          <p:nvPr/>
        </p:nvCxnSpPr>
        <p:spPr>
          <a:xfrm>
            <a:off x="1662418" y="4627655"/>
            <a:ext cx="128351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B2E629FA-3828-468C-B516-AC12420A44C8}"/>
              </a:ext>
            </a:extLst>
          </p:cNvPr>
          <p:cNvCxnSpPr>
            <a:cxnSpLocks/>
          </p:cNvCxnSpPr>
          <p:nvPr/>
        </p:nvCxnSpPr>
        <p:spPr>
          <a:xfrm>
            <a:off x="1602298" y="4763189"/>
            <a:ext cx="134363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28822A88-CB33-46D6-806B-C27815D32407}"/>
              </a:ext>
            </a:extLst>
          </p:cNvPr>
          <p:cNvCxnSpPr>
            <a:cxnSpLocks/>
          </p:cNvCxnSpPr>
          <p:nvPr/>
        </p:nvCxnSpPr>
        <p:spPr>
          <a:xfrm>
            <a:off x="1632358" y="4932367"/>
            <a:ext cx="219773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7E5DC0ED-F637-434B-82E7-AB2AAE6BC6BB}"/>
              </a:ext>
            </a:extLst>
          </p:cNvPr>
          <p:cNvCxnSpPr>
            <a:cxnSpLocks/>
          </p:cNvCxnSpPr>
          <p:nvPr/>
        </p:nvCxnSpPr>
        <p:spPr>
          <a:xfrm>
            <a:off x="1632357" y="5100963"/>
            <a:ext cx="281871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A0351324-1CEA-4806-8683-C890BB07590B}"/>
              </a:ext>
            </a:extLst>
          </p:cNvPr>
          <p:cNvCxnSpPr>
            <a:cxnSpLocks/>
          </p:cNvCxnSpPr>
          <p:nvPr/>
        </p:nvCxnSpPr>
        <p:spPr>
          <a:xfrm>
            <a:off x="1632358" y="5228196"/>
            <a:ext cx="147995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7B93BFD1-2D54-4966-A28F-149DE6532E9E}"/>
              </a:ext>
            </a:extLst>
          </p:cNvPr>
          <p:cNvCxnSpPr>
            <a:cxnSpLocks/>
          </p:cNvCxnSpPr>
          <p:nvPr/>
        </p:nvCxnSpPr>
        <p:spPr>
          <a:xfrm>
            <a:off x="1602298" y="5405763"/>
            <a:ext cx="303917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45">
            <a:extLst>
              <a:ext uri="{FF2B5EF4-FFF2-40B4-BE49-F238E27FC236}">
                <a16:creationId xmlns:a16="http://schemas.microsoft.com/office/drawing/2014/main" id="{CFB82EA5-1BBE-4E5D-84E5-F040ECC75D64}"/>
              </a:ext>
            </a:extLst>
          </p:cNvPr>
          <p:cNvCxnSpPr>
            <a:cxnSpLocks/>
          </p:cNvCxnSpPr>
          <p:nvPr/>
        </p:nvCxnSpPr>
        <p:spPr>
          <a:xfrm>
            <a:off x="1602298" y="5539987"/>
            <a:ext cx="234052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47">
            <a:extLst>
              <a:ext uri="{FF2B5EF4-FFF2-40B4-BE49-F238E27FC236}">
                <a16:creationId xmlns:a16="http://schemas.microsoft.com/office/drawing/2014/main" id="{FAB41767-9149-430D-A447-2DC674DC78C4}"/>
              </a:ext>
            </a:extLst>
          </p:cNvPr>
          <p:cNvCxnSpPr>
            <a:cxnSpLocks/>
          </p:cNvCxnSpPr>
          <p:nvPr/>
        </p:nvCxnSpPr>
        <p:spPr>
          <a:xfrm>
            <a:off x="1662418" y="5681684"/>
            <a:ext cx="164284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id="{4FF23571-B47B-48FF-A1A1-AFFAFF8D97EE}"/>
              </a:ext>
            </a:extLst>
          </p:cNvPr>
          <p:cNvCxnSpPr>
            <a:cxnSpLocks/>
          </p:cNvCxnSpPr>
          <p:nvPr/>
        </p:nvCxnSpPr>
        <p:spPr>
          <a:xfrm>
            <a:off x="1662419" y="5825421"/>
            <a:ext cx="137929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9F1B1166-051D-41FC-8F04-BEDA8DB94621}"/>
              </a:ext>
            </a:extLst>
          </p:cNvPr>
          <p:cNvCxnSpPr>
            <a:cxnSpLocks/>
          </p:cNvCxnSpPr>
          <p:nvPr/>
        </p:nvCxnSpPr>
        <p:spPr>
          <a:xfrm>
            <a:off x="1662419" y="6005788"/>
            <a:ext cx="122339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Elipse 54">
            <a:extLst>
              <a:ext uri="{FF2B5EF4-FFF2-40B4-BE49-F238E27FC236}">
                <a16:creationId xmlns:a16="http://schemas.microsoft.com/office/drawing/2014/main" id="{CC6DBC12-839F-4416-99BE-71A951D3590A}"/>
              </a:ext>
            </a:extLst>
          </p:cNvPr>
          <p:cNvSpPr/>
          <p:nvPr/>
        </p:nvSpPr>
        <p:spPr>
          <a:xfrm>
            <a:off x="5002962" y="4151881"/>
            <a:ext cx="352704" cy="252340"/>
          </a:xfrm>
          <a:prstGeom prst="ellipse">
            <a:avLst/>
          </a:prstGeom>
          <a:solidFill>
            <a:srgbClr val="FF0000">
              <a:alpha val="3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6" name="Elipse 55">
            <a:extLst>
              <a:ext uri="{FF2B5EF4-FFF2-40B4-BE49-F238E27FC236}">
                <a16:creationId xmlns:a16="http://schemas.microsoft.com/office/drawing/2014/main" id="{F274D67C-9071-4E80-BB65-59E33BA80714}"/>
              </a:ext>
            </a:extLst>
          </p:cNvPr>
          <p:cNvSpPr/>
          <p:nvPr/>
        </p:nvSpPr>
        <p:spPr>
          <a:xfrm>
            <a:off x="3637308" y="4304738"/>
            <a:ext cx="352704" cy="252340"/>
          </a:xfrm>
          <a:prstGeom prst="ellipse">
            <a:avLst/>
          </a:prstGeom>
          <a:solidFill>
            <a:srgbClr val="FF0000">
              <a:alpha val="3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7" name="Elipse 56">
            <a:extLst>
              <a:ext uri="{FF2B5EF4-FFF2-40B4-BE49-F238E27FC236}">
                <a16:creationId xmlns:a16="http://schemas.microsoft.com/office/drawing/2014/main" id="{D6A88C4E-0CA8-4DB6-A415-C9B6E1D85E74}"/>
              </a:ext>
            </a:extLst>
          </p:cNvPr>
          <p:cNvSpPr/>
          <p:nvPr/>
        </p:nvSpPr>
        <p:spPr>
          <a:xfrm>
            <a:off x="3645697" y="4459845"/>
            <a:ext cx="352704" cy="252340"/>
          </a:xfrm>
          <a:prstGeom prst="ellipse">
            <a:avLst/>
          </a:prstGeom>
          <a:solidFill>
            <a:srgbClr val="FF0000">
              <a:alpha val="3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8" name="Elipse 57">
            <a:extLst>
              <a:ext uri="{FF2B5EF4-FFF2-40B4-BE49-F238E27FC236}">
                <a16:creationId xmlns:a16="http://schemas.microsoft.com/office/drawing/2014/main" id="{0262E8A0-7DB6-4B70-97A0-F18098169FAF}"/>
              </a:ext>
            </a:extLst>
          </p:cNvPr>
          <p:cNvSpPr/>
          <p:nvPr/>
        </p:nvSpPr>
        <p:spPr>
          <a:xfrm>
            <a:off x="4168747" y="4586015"/>
            <a:ext cx="352704" cy="252340"/>
          </a:xfrm>
          <a:prstGeom prst="ellipse">
            <a:avLst/>
          </a:prstGeom>
          <a:solidFill>
            <a:srgbClr val="FF0000">
              <a:alpha val="3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9" name="Elipse 58">
            <a:extLst>
              <a:ext uri="{FF2B5EF4-FFF2-40B4-BE49-F238E27FC236}">
                <a16:creationId xmlns:a16="http://schemas.microsoft.com/office/drawing/2014/main" id="{A68B56E8-BF5E-4C79-AC0F-30881D71B8B8}"/>
              </a:ext>
            </a:extLst>
          </p:cNvPr>
          <p:cNvSpPr/>
          <p:nvPr/>
        </p:nvSpPr>
        <p:spPr>
          <a:xfrm>
            <a:off x="5042280" y="4763189"/>
            <a:ext cx="352704" cy="252340"/>
          </a:xfrm>
          <a:prstGeom prst="ellipse">
            <a:avLst/>
          </a:prstGeom>
          <a:solidFill>
            <a:srgbClr val="FF0000">
              <a:alpha val="3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0" name="Elipse 59">
            <a:extLst>
              <a:ext uri="{FF2B5EF4-FFF2-40B4-BE49-F238E27FC236}">
                <a16:creationId xmlns:a16="http://schemas.microsoft.com/office/drawing/2014/main" id="{392F9FA8-FDB2-401D-8CF5-1C44A663DA67}"/>
              </a:ext>
            </a:extLst>
          </p:cNvPr>
          <p:cNvSpPr/>
          <p:nvPr/>
        </p:nvSpPr>
        <p:spPr>
          <a:xfrm>
            <a:off x="5429121" y="4893219"/>
            <a:ext cx="352704" cy="252340"/>
          </a:xfrm>
          <a:prstGeom prst="ellipse">
            <a:avLst/>
          </a:prstGeom>
          <a:solidFill>
            <a:srgbClr val="FF0000">
              <a:alpha val="3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1" name="Elipse 60">
            <a:extLst>
              <a:ext uri="{FF2B5EF4-FFF2-40B4-BE49-F238E27FC236}">
                <a16:creationId xmlns:a16="http://schemas.microsoft.com/office/drawing/2014/main" id="{F069B65F-BE6C-48B8-9FA3-35C280302B2A}"/>
              </a:ext>
            </a:extLst>
          </p:cNvPr>
          <p:cNvSpPr/>
          <p:nvPr/>
        </p:nvSpPr>
        <p:spPr>
          <a:xfrm>
            <a:off x="3597640" y="5078904"/>
            <a:ext cx="352704" cy="252340"/>
          </a:xfrm>
          <a:prstGeom prst="ellipse">
            <a:avLst/>
          </a:prstGeom>
          <a:solidFill>
            <a:srgbClr val="FF0000">
              <a:alpha val="3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2" name="Elipse 61">
            <a:extLst>
              <a:ext uri="{FF2B5EF4-FFF2-40B4-BE49-F238E27FC236}">
                <a16:creationId xmlns:a16="http://schemas.microsoft.com/office/drawing/2014/main" id="{93902B1A-0DEC-4A3E-A85D-2A7C3C3205A0}"/>
              </a:ext>
            </a:extLst>
          </p:cNvPr>
          <p:cNvSpPr/>
          <p:nvPr/>
        </p:nvSpPr>
        <p:spPr>
          <a:xfrm>
            <a:off x="6262816" y="5216486"/>
            <a:ext cx="352704" cy="252340"/>
          </a:xfrm>
          <a:prstGeom prst="ellipse">
            <a:avLst/>
          </a:prstGeom>
          <a:solidFill>
            <a:srgbClr val="FF0000">
              <a:alpha val="3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3" name="Elipse 62">
            <a:extLst>
              <a:ext uri="{FF2B5EF4-FFF2-40B4-BE49-F238E27FC236}">
                <a16:creationId xmlns:a16="http://schemas.microsoft.com/office/drawing/2014/main" id="{88E70760-BFF9-40E0-BEC8-F9D275A7E491}"/>
              </a:ext>
            </a:extLst>
          </p:cNvPr>
          <p:cNvSpPr/>
          <p:nvPr/>
        </p:nvSpPr>
        <p:spPr>
          <a:xfrm>
            <a:off x="5014004" y="5401631"/>
            <a:ext cx="352704" cy="252340"/>
          </a:xfrm>
          <a:prstGeom prst="ellipse">
            <a:avLst/>
          </a:prstGeom>
          <a:solidFill>
            <a:srgbClr val="FF0000">
              <a:alpha val="3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4" name="Elipse 63">
            <a:extLst>
              <a:ext uri="{FF2B5EF4-FFF2-40B4-BE49-F238E27FC236}">
                <a16:creationId xmlns:a16="http://schemas.microsoft.com/office/drawing/2014/main" id="{82ED79B6-4984-4623-BEEB-7241D7CB6751}"/>
              </a:ext>
            </a:extLst>
          </p:cNvPr>
          <p:cNvSpPr/>
          <p:nvPr/>
        </p:nvSpPr>
        <p:spPr>
          <a:xfrm>
            <a:off x="4294466" y="5548836"/>
            <a:ext cx="352704" cy="252340"/>
          </a:xfrm>
          <a:prstGeom prst="ellipse">
            <a:avLst/>
          </a:prstGeom>
          <a:solidFill>
            <a:srgbClr val="FF0000">
              <a:alpha val="3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5" name="Elipse 64">
            <a:extLst>
              <a:ext uri="{FF2B5EF4-FFF2-40B4-BE49-F238E27FC236}">
                <a16:creationId xmlns:a16="http://schemas.microsoft.com/office/drawing/2014/main" id="{A268E817-D00F-4863-BFA1-C51BCD44C5C8}"/>
              </a:ext>
            </a:extLst>
          </p:cNvPr>
          <p:cNvSpPr/>
          <p:nvPr/>
        </p:nvSpPr>
        <p:spPr>
          <a:xfrm>
            <a:off x="3708584" y="5681684"/>
            <a:ext cx="352704" cy="252340"/>
          </a:xfrm>
          <a:prstGeom prst="ellipse">
            <a:avLst/>
          </a:prstGeom>
          <a:solidFill>
            <a:srgbClr val="FF0000">
              <a:alpha val="3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6" name="Elipse 65">
            <a:extLst>
              <a:ext uri="{FF2B5EF4-FFF2-40B4-BE49-F238E27FC236}">
                <a16:creationId xmlns:a16="http://schemas.microsoft.com/office/drawing/2014/main" id="{98358819-2CC9-43C2-9AA1-58418F707B97}"/>
              </a:ext>
            </a:extLst>
          </p:cNvPr>
          <p:cNvSpPr/>
          <p:nvPr/>
        </p:nvSpPr>
        <p:spPr>
          <a:xfrm>
            <a:off x="4443700" y="5825421"/>
            <a:ext cx="352704" cy="252340"/>
          </a:xfrm>
          <a:prstGeom prst="ellipse">
            <a:avLst/>
          </a:prstGeom>
          <a:solidFill>
            <a:srgbClr val="FF0000">
              <a:alpha val="3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grpSp>
        <p:nvGrpSpPr>
          <p:cNvPr id="73" name="Grupo 72">
            <a:extLst>
              <a:ext uri="{FF2B5EF4-FFF2-40B4-BE49-F238E27FC236}">
                <a16:creationId xmlns:a16="http://schemas.microsoft.com/office/drawing/2014/main" id="{5D4DCFBC-E1B7-41D6-97AF-D892A832C811}"/>
              </a:ext>
            </a:extLst>
          </p:cNvPr>
          <p:cNvGrpSpPr/>
          <p:nvPr/>
        </p:nvGrpSpPr>
        <p:grpSpPr>
          <a:xfrm>
            <a:off x="4613877" y="6048338"/>
            <a:ext cx="1738907" cy="467961"/>
            <a:chOff x="4630901" y="11478"/>
            <a:chExt cx="1738907" cy="467961"/>
          </a:xfrm>
        </p:grpSpPr>
        <p:sp>
          <p:nvSpPr>
            <p:cNvPr id="74" name="Flecha: pentágono 73">
              <a:extLst>
                <a:ext uri="{FF2B5EF4-FFF2-40B4-BE49-F238E27FC236}">
                  <a16:creationId xmlns:a16="http://schemas.microsoft.com/office/drawing/2014/main" id="{0DDAE0C0-6731-4EA9-BB93-1EDB725347FF}"/>
                </a:ext>
              </a:extLst>
            </p:cNvPr>
            <p:cNvSpPr/>
            <p:nvPr/>
          </p:nvSpPr>
          <p:spPr>
            <a:xfrm flipH="1">
              <a:off x="4630901" y="11478"/>
              <a:ext cx="1712602" cy="467961"/>
            </a:xfrm>
            <a:prstGeom prst="homePlate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165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75" name="CuadroTexto 74">
              <a:extLst>
                <a:ext uri="{FF2B5EF4-FFF2-40B4-BE49-F238E27FC236}">
                  <a16:creationId xmlns:a16="http://schemas.microsoft.com/office/drawing/2014/main" id="{070CF3E0-68EA-4227-A428-F9EE99EBBD1F}"/>
                </a:ext>
              </a:extLst>
            </p:cNvPr>
            <p:cNvSpPr txBox="1"/>
            <p:nvPr/>
          </p:nvSpPr>
          <p:spPr>
            <a:xfrm>
              <a:off x="4808665" y="16659"/>
              <a:ext cx="156114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000" b="1" dirty="0"/>
                <a:t>título revista</a:t>
              </a:r>
            </a:p>
          </p:txBody>
        </p:sp>
      </p:grpSp>
      <p:grpSp>
        <p:nvGrpSpPr>
          <p:cNvPr id="76" name="Grupo 75">
            <a:extLst>
              <a:ext uri="{FF2B5EF4-FFF2-40B4-BE49-F238E27FC236}">
                <a16:creationId xmlns:a16="http://schemas.microsoft.com/office/drawing/2014/main" id="{4B6BB59B-60D6-4BD4-BA55-874F970E877C}"/>
              </a:ext>
            </a:extLst>
          </p:cNvPr>
          <p:cNvGrpSpPr/>
          <p:nvPr/>
        </p:nvGrpSpPr>
        <p:grpSpPr>
          <a:xfrm>
            <a:off x="2805362" y="6363056"/>
            <a:ext cx="2016597" cy="467961"/>
            <a:chOff x="4627029" y="476738"/>
            <a:chExt cx="2016597" cy="467961"/>
          </a:xfrm>
        </p:grpSpPr>
        <p:sp>
          <p:nvSpPr>
            <p:cNvPr id="77" name="Flecha: pentágono 76">
              <a:extLst>
                <a:ext uri="{FF2B5EF4-FFF2-40B4-BE49-F238E27FC236}">
                  <a16:creationId xmlns:a16="http://schemas.microsoft.com/office/drawing/2014/main" id="{ABA89111-83C6-4C90-9E15-D288A6541C46}"/>
                </a:ext>
              </a:extLst>
            </p:cNvPr>
            <p:cNvSpPr/>
            <p:nvPr/>
          </p:nvSpPr>
          <p:spPr>
            <a:xfrm flipH="1">
              <a:off x="4627029" y="476738"/>
              <a:ext cx="1712602" cy="467961"/>
            </a:xfrm>
            <a:prstGeom prst="homePlate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165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BFE97D54-4F40-434D-9DC5-8402105BF458}"/>
                </a:ext>
              </a:extLst>
            </p:cNvPr>
            <p:cNvSpPr txBox="1"/>
            <p:nvPr/>
          </p:nvSpPr>
          <p:spPr>
            <a:xfrm>
              <a:off x="4890987" y="483038"/>
              <a:ext cx="175263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000" b="1" dirty="0"/>
                <a:t>disciplina</a:t>
              </a:r>
            </a:p>
          </p:txBody>
        </p:sp>
      </p:grpSp>
      <p:sp>
        <p:nvSpPr>
          <p:cNvPr id="79" name="Rectángulo 78">
            <a:extLst>
              <a:ext uri="{FF2B5EF4-FFF2-40B4-BE49-F238E27FC236}">
                <a16:creationId xmlns:a16="http://schemas.microsoft.com/office/drawing/2014/main" id="{B82893BD-625C-44F8-9559-FE7EFCD9B20E}"/>
              </a:ext>
            </a:extLst>
          </p:cNvPr>
          <p:cNvSpPr/>
          <p:nvPr/>
        </p:nvSpPr>
        <p:spPr>
          <a:xfrm>
            <a:off x="1451296" y="6181770"/>
            <a:ext cx="2257289" cy="170763"/>
          </a:xfrm>
          <a:prstGeom prst="rect">
            <a:avLst/>
          </a:prstGeom>
          <a:solidFill>
            <a:srgbClr val="92D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0" name="Rectángulo 79">
            <a:extLst>
              <a:ext uri="{FF2B5EF4-FFF2-40B4-BE49-F238E27FC236}">
                <a16:creationId xmlns:a16="http://schemas.microsoft.com/office/drawing/2014/main" id="{1AD4089E-E793-4D34-BF59-EA860FAECCE4}"/>
              </a:ext>
            </a:extLst>
          </p:cNvPr>
          <p:cNvSpPr/>
          <p:nvPr/>
        </p:nvSpPr>
        <p:spPr>
          <a:xfrm>
            <a:off x="1451296" y="6472348"/>
            <a:ext cx="551676" cy="170763"/>
          </a:xfrm>
          <a:prstGeom prst="rect">
            <a:avLst/>
          </a:prstGeom>
          <a:solidFill>
            <a:srgbClr val="92D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81" name="Imagen 80">
            <a:extLst>
              <a:ext uri="{FF2B5EF4-FFF2-40B4-BE49-F238E27FC236}">
                <a16:creationId xmlns:a16="http://schemas.microsoft.com/office/drawing/2014/main" id="{A6771ECC-E06D-4DE8-B75D-2D377CC0BA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430" t="78188" r="45241" b="11754"/>
          <a:stretch/>
        </p:blipFill>
        <p:spPr>
          <a:xfrm>
            <a:off x="8451565" y="1115470"/>
            <a:ext cx="3538940" cy="193852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37190F1-25BF-459D-B062-DA2FBB33A3D3}"/>
              </a:ext>
            </a:extLst>
          </p:cNvPr>
          <p:cNvSpPr txBox="1"/>
          <p:nvPr/>
        </p:nvSpPr>
        <p:spPr>
          <a:xfrm>
            <a:off x="252550" y="146576"/>
            <a:ext cx="1174180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chemeClr val="accent2"/>
                </a:solidFill>
              </a:rPr>
              <a:t>los </a:t>
            </a:r>
            <a:r>
              <a:rPr lang="es-MX" sz="2400" b="1" dirty="0">
                <a:solidFill>
                  <a:schemeClr val="accent2"/>
                </a:solidFill>
              </a:rPr>
              <a:t>indicadores bibliométricos </a:t>
            </a:r>
            <a:r>
              <a:rPr lang="es-MX" sz="2400" dirty="0">
                <a:solidFill>
                  <a:schemeClr val="accent2"/>
                </a:solidFill>
              </a:rPr>
              <a:t>provienen de los </a:t>
            </a:r>
            <a:r>
              <a:rPr lang="es-MX" sz="2400" b="1" dirty="0">
                <a:solidFill>
                  <a:schemeClr val="accent2"/>
                </a:solidFill>
              </a:rPr>
              <a:t>registros bibliográficos </a:t>
            </a:r>
            <a:r>
              <a:rPr lang="es-MX" sz="2400" dirty="0">
                <a:solidFill>
                  <a:schemeClr val="accent2"/>
                </a:solidFill>
              </a:rPr>
              <a:t>de cada </a:t>
            </a:r>
            <a:r>
              <a:rPr lang="es-MX" sz="2400" b="1" dirty="0">
                <a:solidFill>
                  <a:schemeClr val="accent2"/>
                </a:solidFill>
              </a:rPr>
              <a:t>artículo</a:t>
            </a:r>
            <a:br>
              <a:rPr lang="es-MX" sz="2400" dirty="0">
                <a:solidFill>
                  <a:schemeClr val="accent2"/>
                </a:solidFill>
              </a:rPr>
            </a:br>
            <a:r>
              <a:rPr lang="es-MX" sz="2400" dirty="0">
                <a:solidFill>
                  <a:schemeClr val="accent2"/>
                </a:solidFill>
              </a:rPr>
              <a:t>                                                                                                                                            (</a:t>
            </a:r>
            <a:r>
              <a:rPr lang="es-MX" sz="2400" b="1" i="1" dirty="0">
                <a:solidFill>
                  <a:schemeClr val="accent2"/>
                </a:solidFill>
              </a:rPr>
              <a:t>indización</a:t>
            </a:r>
            <a:r>
              <a:rPr lang="es-MX" sz="2400" dirty="0">
                <a:solidFill>
                  <a:schemeClr val="accent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83548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79" grpId="0" animBg="1"/>
      <p:bldP spid="8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083ACE8F-0303-435A-B136-F147EF2F18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73" r="1072" b="8826"/>
          <a:stretch/>
        </p:blipFill>
        <p:spPr>
          <a:xfrm>
            <a:off x="1" y="984068"/>
            <a:ext cx="12061371" cy="571282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DEF6E0A-55A4-4F16-AB12-CFB436BDCA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430" t="78188" r="45241" b="11754"/>
          <a:stretch/>
        </p:blipFill>
        <p:spPr>
          <a:xfrm>
            <a:off x="8653060" y="4758364"/>
            <a:ext cx="3538940" cy="1938528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2C843A09-3996-4ADB-A5E5-6151F36B36B0}"/>
              </a:ext>
            </a:extLst>
          </p:cNvPr>
          <p:cNvGrpSpPr/>
          <p:nvPr/>
        </p:nvGrpSpPr>
        <p:grpSpPr>
          <a:xfrm>
            <a:off x="4042441" y="3463837"/>
            <a:ext cx="2182480" cy="727381"/>
            <a:chOff x="1277448" y="3404326"/>
            <a:chExt cx="2182480" cy="727381"/>
          </a:xfrm>
        </p:grpSpPr>
        <p:sp>
          <p:nvSpPr>
            <p:cNvPr id="9" name="Flecha: pentágono 8">
              <a:extLst>
                <a:ext uri="{FF2B5EF4-FFF2-40B4-BE49-F238E27FC236}">
                  <a16:creationId xmlns:a16="http://schemas.microsoft.com/office/drawing/2014/main" id="{D755FE3D-0516-45A1-83C5-95BDFA30C1B4}"/>
                </a:ext>
              </a:extLst>
            </p:cNvPr>
            <p:cNvSpPr/>
            <p:nvPr/>
          </p:nvSpPr>
          <p:spPr>
            <a:xfrm flipH="1">
              <a:off x="1277448" y="3404326"/>
              <a:ext cx="1809184" cy="659663"/>
            </a:xfrm>
            <a:prstGeom prst="homePlate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165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C7077CAB-7D15-469B-96B0-A5A0C6743AD4}"/>
                </a:ext>
              </a:extLst>
            </p:cNvPr>
            <p:cNvSpPr txBox="1"/>
            <p:nvPr/>
          </p:nvSpPr>
          <p:spPr>
            <a:xfrm>
              <a:off x="1480741" y="3423821"/>
              <a:ext cx="1979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000" b="1" dirty="0"/>
                <a:t>Palabras clave</a:t>
              </a:r>
            </a:p>
            <a:p>
              <a:r>
                <a:rPr lang="es-MX" sz="2000" b="1" dirty="0"/>
                <a:t>       </a:t>
              </a:r>
              <a:r>
                <a:rPr lang="es-MX" sz="2000" b="1" dirty="0">
                  <a:solidFill>
                    <a:srgbClr val="FF0000"/>
                  </a:solidFill>
                </a:rPr>
                <a:t>tema</a:t>
              </a:r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4664115A-CE8A-4BBA-82C6-F1F540E39680}"/>
              </a:ext>
            </a:extLst>
          </p:cNvPr>
          <p:cNvGrpSpPr/>
          <p:nvPr/>
        </p:nvGrpSpPr>
        <p:grpSpPr>
          <a:xfrm>
            <a:off x="4105948" y="5150071"/>
            <a:ext cx="1836598" cy="723864"/>
            <a:chOff x="1327912" y="5098676"/>
            <a:chExt cx="1836598" cy="723864"/>
          </a:xfrm>
        </p:grpSpPr>
        <p:sp>
          <p:nvSpPr>
            <p:cNvPr id="12" name="Flecha: pentágono 11">
              <a:extLst>
                <a:ext uri="{FF2B5EF4-FFF2-40B4-BE49-F238E27FC236}">
                  <a16:creationId xmlns:a16="http://schemas.microsoft.com/office/drawing/2014/main" id="{555936D1-3412-40C7-8158-F613A9F75837}"/>
                </a:ext>
              </a:extLst>
            </p:cNvPr>
            <p:cNvSpPr/>
            <p:nvPr/>
          </p:nvSpPr>
          <p:spPr>
            <a:xfrm flipH="1">
              <a:off x="1327912" y="5098676"/>
              <a:ext cx="1809184" cy="659663"/>
            </a:xfrm>
            <a:prstGeom prst="homePlate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165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0B267F31-F232-49C1-902E-ADC98F099CEE}"/>
                </a:ext>
              </a:extLst>
            </p:cNvPr>
            <p:cNvSpPr txBox="1"/>
            <p:nvPr/>
          </p:nvSpPr>
          <p:spPr>
            <a:xfrm>
              <a:off x="1541756" y="5114654"/>
              <a:ext cx="16227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000" b="1" dirty="0"/>
                <a:t>   </a:t>
              </a:r>
              <a:r>
                <a:rPr lang="es-MX" sz="2000" b="1" dirty="0" err="1"/>
                <a:t>Keywords</a:t>
              </a:r>
              <a:endParaRPr lang="es-MX" sz="2000" b="1" dirty="0"/>
            </a:p>
            <a:p>
              <a:r>
                <a:rPr lang="es-MX" sz="2000" b="1" dirty="0"/>
                <a:t>       </a:t>
              </a:r>
              <a:r>
                <a:rPr lang="es-MX" sz="2000" b="1" dirty="0">
                  <a:solidFill>
                    <a:srgbClr val="FF0000"/>
                  </a:solidFill>
                </a:rPr>
                <a:t>tema</a:t>
              </a:r>
            </a:p>
          </p:txBody>
        </p:sp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2CBFFFB4-09DB-4CA9-8D47-C9B86AB395EC}"/>
              </a:ext>
            </a:extLst>
          </p:cNvPr>
          <p:cNvGrpSpPr/>
          <p:nvPr/>
        </p:nvGrpSpPr>
        <p:grpSpPr>
          <a:xfrm>
            <a:off x="8458636" y="1859783"/>
            <a:ext cx="2145374" cy="734859"/>
            <a:chOff x="4989470" y="5079349"/>
            <a:chExt cx="2145374" cy="734859"/>
          </a:xfrm>
        </p:grpSpPr>
        <p:sp>
          <p:nvSpPr>
            <p:cNvPr id="15" name="Flecha: pentágono 14">
              <a:extLst>
                <a:ext uri="{FF2B5EF4-FFF2-40B4-BE49-F238E27FC236}">
                  <a16:creationId xmlns:a16="http://schemas.microsoft.com/office/drawing/2014/main" id="{B1F675DE-45A7-48B7-9A0C-7F8658A02051}"/>
                </a:ext>
              </a:extLst>
            </p:cNvPr>
            <p:cNvSpPr/>
            <p:nvPr/>
          </p:nvSpPr>
          <p:spPr>
            <a:xfrm flipH="1">
              <a:off x="4989470" y="5079349"/>
              <a:ext cx="1809184" cy="659663"/>
            </a:xfrm>
            <a:prstGeom prst="homePlate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165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17ED7FD2-D40E-4128-9641-55B7C8E4B709}"/>
                </a:ext>
              </a:extLst>
            </p:cNvPr>
            <p:cNvSpPr txBox="1"/>
            <p:nvPr/>
          </p:nvSpPr>
          <p:spPr>
            <a:xfrm>
              <a:off x="5155657" y="5106322"/>
              <a:ext cx="1979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000" b="1" dirty="0"/>
                <a:t>    </a:t>
              </a:r>
              <a:r>
                <a:rPr lang="es-MX" sz="2000" b="1" dirty="0" err="1"/>
                <a:t>Abstract</a:t>
              </a:r>
              <a:endParaRPr lang="es-MX" sz="2000" b="1" dirty="0"/>
            </a:p>
            <a:p>
              <a:r>
                <a:rPr lang="es-MX" sz="2000" b="1" dirty="0"/>
                <a:t>        </a:t>
              </a:r>
              <a:r>
                <a:rPr lang="es-MX" sz="2000" b="1" dirty="0">
                  <a:solidFill>
                    <a:srgbClr val="FF0000"/>
                  </a:solidFill>
                </a:rPr>
                <a:t>tema</a:t>
              </a:r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C8828185-0CE6-4C4F-A2CF-2F7E8C1D60F7}"/>
              </a:ext>
            </a:extLst>
          </p:cNvPr>
          <p:cNvGrpSpPr/>
          <p:nvPr/>
        </p:nvGrpSpPr>
        <p:grpSpPr>
          <a:xfrm>
            <a:off x="8458636" y="1173147"/>
            <a:ext cx="2145374" cy="734859"/>
            <a:chOff x="4888121" y="3419955"/>
            <a:chExt cx="2145374" cy="734859"/>
          </a:xfrm>
        </p:grpSpPr>
        <p:sp>
          <p:nvSpPr>
            <p:cNvPr id="18" name="Flecha: pentágono 17">
              <a:extLst>
                <a:ext uri="{FF2B5EF4-FFF2-40B4-BE49-F238E27FC236}">
                  <a16:creationId xmlns:a16="http://schemas.microsoft.com/office/drawing/2014/main" id="{406FEFA5-FC9A-424C-8C30-83A8E6464348}"/>
                </a:ext>
              </a:extLst>
            </p:cNvPr>
            <p:cNvSpPr/>
            <p:nvPr/>
          </p:nvSpPr>
          <p:spPr>
            <a:xfrm flipH="1">
              <a:off x="4888121" y="3419955"/>
              <a:ext cx="1809184" cy="659663"/>
            </a:xfrm>
            <a:prstGeom prst="homePlate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165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FC4ADA6B-2FD3-4F07-A552-AE16DD50EE8B}"/>
                </a:ext>
              </a:extLst>
            </p:cNvPr>
            <p:cNvSpPr txBox="1"/>
            <p:nvPr/>
          </p:nvSpPr>
          <p:spPr>
            <a:xfrm>
              <a:off x="5054308" y="3446928"/>
              <a:ext cx="1979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000" b="1" dirty="0"/>
                <a:t>    Resumen</a:t>
              </a:r>
            </a:p>
            <a:p>
              <a:r>
                <a:rPr lang="es-MX" sz="2000" b="1" dirty="0"/>
                <a:t>        </a:t>
              </a:r>
              <a:r>
                <a:rPr lang="es-MX" sz="2000" b="1" dirty="0">
                  <a:solidFill>
                    <a:srgbClr val="FF0000"/>
                  </a:solidFill>
                </a:rPr>
                <a:t>tema</a:t>
              </a:r>
            </a:p>
          </p:txBody>
        </p:sp>
      </p:grpSp>
      <p:sp>
        <p:nvSpPr>
          <p:cNvPr id="20" name="Elipse 19">
            <a:extLst>
              <a:ext uri="{FF2B5EF4-FFF2-40B4-BE49-F238E27FC236}">
                <a16:creationId xmlns:a16="http://schemas.microsoft.com/office/drawing/2014/main" id="{9ED09351-63B3-4284-8F4E-769BD2E16BF0}"/>
              </a:ext>
            </a:extLst>
          </p:cNvPr>
          <p:cNvSpPr/>
          <p:nvPr/>
        </p:nvSpPr>
        <p:spPr>
          <a:xfrm>
            <a:off x="1297577" y="6435634"/>
            <a:ext cx="1645920" cy="422366"/>
          </a:xfrm>
          <a:prstGeom prst="ellipse">
            <a:avLst/>
          </a:prstGeom>
          <a:solidFill>
            <a:srgbClr val="FF0000">
              <a:alpha val="3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2276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05AA24E-2A4A-498F-A2CF-E94459F3C3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850" t="6853" r="23318" b="4175"/>
          <a:stretch/>
        </p:blipFill>
        <p:spPr>
          <a:xfrm>
            <a:off x="4760007" y="0"/>
            <a:ext cx="6563171" cy="6858000"/>
          </a:xfrm>
          <a:prstGeom prst="rect">
            <a:avLst/>
          </a:prstGeom>
        </p:spPr>
      </p:pic>
      <p:grpSp>
        <p:nvGrpSpPr>
          <p:cNvPr id="12" name="Grupo 11">
            <a:extLst>
              <a:ext uri="{FF2B5EF4-FFF2-40B4-BE49-F238E27FC236}">
                <a16:creationId xmlns:a16="http://schemas.microsoft.com/office/drawing/2014/main" id="{7A0EDEC0-2756-47C2-A2F3-4DADE8AFA207}"/>
              </a:ext>
            </a:extLst>
          </p:cNvPr>
          <p:cNvGrpSpPr/>
          <p:nvPr/>
        </p:nvGrpSpPr>
        <p:grpSpPr>
          <a:xfrm>
            <a:off x="689361" y="0"/>
            <a:ext cx="3768695" cy="10782396"/>
            <a:chOff x="689360" y="0"/>
            <a:chExt cx="3768695" cy="10782396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C3725E1B-4D59-4136-887E-096F84FBA5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4205" t="12586" r="34883" b="25109"/>
            <a:stretch/>
          </p:blipFill>
          <p:spPr>
            <a:xfrm>
              <a:off x="689360" y="0"/>
              <a:ext cx="3768695" cy="4272898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61EAE39D-2FC8-4296-A8E0-5B75DA72DD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4135" t="12461" r="36028" b="20374"/>
            <a:stretch/>
          </p:blipFill>
          <p:spPr>
            <a:xfrm>
              <a:off x="689360" y="4272898"/>
              <a:ext cx="3637661" cy="4606185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B06B672-F5C8-48E6-A4A4-29D039561C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4079" t="62305" r="36085" b="9942"/>
            <a:stretch/>
          </p:blipFill>
          <p:spPr>
            <a:xfrm>
              <a:off x="689360" y="8879083"/>
              <a:ext cx="3637661" cy="1903313"/>
            </a:xfrm>
            <a:prstGeom prst="rect">
              <a:avLst/>
            </a:prstGeom>
          </p:spPr>
        </p:pic>
      </p:grpSp>
      <p:sp>
        <p:nvSpPr>
          <p:cNvPr id="13" name="Flecha: hacia la izquierda 12">
            <a:extLst>
              <a:ext uri="{FF2B5EF4-FFF2-40B4-BE49-F238E27FC236}">
                <a16:creationId xmlns:a16="http://schemas.microsoft.com/office/drawing/2014/main" id="{40A50E11-C2FF-4571-B7F8-B08EE57BBC26}"/>
              </a:ext>
            </a:extLst>
          </p:cNvPr>
          <p:cNvSpPr/>
          <p:nvPr/>
        </p:nvSpPr>
        <p:spPr>
          <a:xfrm>
            <a:off x="3967607" y="2543176"/>
            <a:ext cx="1076325" cy="885824"/>
          </a:xfrm>
          <a:prstGeom prst="leftArrow">
            <a:avLst/>
          </a:prstGeom>
          <a:solidFill>
            <a:srgbClr val="FF0000">
              <a:alpha val="34118"/>
            </a:srgbClr>
          </a:solidFill>
          <a:ln>
            <a:noFill/>
          </a:ln>
          <a:effectLst>
            <a:outerShdw blurRad="508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502772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L 0.00013 -0.5685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8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9698887-3FCE-F014-6C6F-30111479A4B6}"/>
              </a:ext>
            </a:extLst>
          </p:cNvPr>
          <p:cNvSpPr txBox="1"/>
          <p:nvPr/>
        </p:nvSpPr>
        <p:spPr>
          <a:xfrm>
            <a:off x="863600" y="112276"/>
            <a:ext cx="457200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667" dirty="0"/>
              <a:t>Nuevos criterios BIBLAT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57D0455-5370-D6D9-2A13-33858F088A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33" t="8518" r="13750" b="6297"/>
          <a:stretch/>
        </p:blipFill>
        <p:spPr>
          <a:xfrm>
            <a:off x="982578" y="584200"/>
            <a:ext cx="9922042" cy="600912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4DF6CDA-5CFE-AF79-913B-D184B0382F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166" t="19630" r="13750" b="36667"/>
          <a:stretch/>
        </p:blipFill>
        <p:spPr>
          <a:xfrm>
            <a:off x="406400" y="2514600"/>
            <a:ext cx="10803022" cy="4343400"/>
          </a:xfrm>
          <a:prstGeom prst="rect">
            <a:avLst/>
          </a:prstGeom>
        </p:spPr>
      </p:pic>
      <p:sp>
        <p:nvSpPr>
          <p:cNvPr id="3" name="Flecha: a la derecha 2">
            <a:extLst>
              <a:ext uri="{FF2B5EF4-FFF2-40B4-BE49-F238E27FC236}">
                <a16:creationId xmlns:a16="http://schemas.microsoft.com/office/drawing/2014/main" id="{8EBBEA57-6952-4FEF-8242-8EBF535057C8}"/>
              </a:ext>
            </a:extLst>
          </p:cNvPr>
          <p:cNvSpPr/>
          <p:nvPr/>
        </p:nvSpPr>
        <p:spPr>
          <a:xfrm>
            <a:off x="-211667" y="3334762"/>
            <a:ext cx="1075267" cy="50800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50800" dist="177800" dir="8100000" algn="tr" rotWithShape="0">
              <a:srgbClr val="FFFF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938A69A0-A431-4FAF-A597-7B3AAF16103C}"/>
              </a:ext>
            </a:extLst>
          </p:cNvPr>
          <p:cNvSpPr/>
          <p:nvPr/>
        </p:nvSpPr>
        <p:spPr>
          <a:xfrm rot="5400000">
            <a:off x="4305293" y="3254080"/>
            <a:ext cx="1075267" cy="50800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50800" dist="177800" dir="8100000" algn="tr" rotWithShape="0">
              <a:srgbClr val="FFFF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8D58F400-F616-4DC5-89B1-D50E02BB01CD}"/>
              </a:ext>
            </a:extLst>
          </p:cNvPr>
          <p:cNvSpPr/>
          <p:nvPr/>
        </p:nvSpPr>
        <p:spPr>
          <a:xfrm>
            <a:off x="-226608" y="5070234"/>
            <a:ext cx="1075267" cy="50800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50800" dist="177800" dir="8100000" algn="tr" rotWithShape="0">
              <a:srgbClr val="FFFF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502D1C0C-6FDF-4858-8194-F2480C90188C}"/>
              </a:ext>
            </a:extLst>
          </p:cNvPr>
          <p:cNvSpPr/>
          <p:nvPr/>
        </p:nvSpPr>
        <p:spPr>
          <a:xfrm>
            <a:off x="-159649" y="5852241"/>
            <a:ext cx="1075267" cy="50800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50800" dist="177800" dir="8100000" algn="tr" rotWithShape="0">
              <a:srgbClr val="FFFF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34820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4A4E422-696B-4643-AE10-7F757846D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842" y="188484"/>
            <a:ext cx="9451288" cy="614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366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</TotalTime>
  <Words>576</Words>
  <Application>Microsoft Office PowerPoint</Application>
  <PresentationFormat>Panorámica</PresentationFormat>
  <Paragraphs>119</Paragraphs>
  <Slides>28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Helvetica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ANTONIO SANCHEZ</dc:creator>
  <cp:lastModifiedBy>ANTONIO SANCHEZ</cp:lastModifiedBy>
  <cp:revision>64</cp:revision>
  <dcterms:created xsi:type="dcterms:W3CDTF">2025-11-06T01:27:12Z</dcterms:created>
  <dcterms:modified xsi:type="dcterms:W3CDTF">2026-06-25T17:19:00Z</dcterms:modified>
</cp:coreProperties>
</file>